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83" r:id="rId4"/>
    <p:sldId id="257" r:id="rId5"/>
    <p:sldId id="259" r:id="rId6"/>
    <p:sldId id="260" r:id="rId7"/>
    <p:sldId id="258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81" r:id="rId16"/>
    <p:sldId id="282" r:id="rId17"/>
    <p:sldId id="269" r:id="rId18"/>
    <p:sldId id="270" r:id="rId19"/>
    <p:sldId id="271" r:id="rId20"/>
    <p:sldId id="272" r:id="rId21"/>
    <p:sldId id="273" r:id="rId22"/>
    <p:sldId id="275" r:id="rId23"/>
    <p:sldId id="276" r:id="rId24"/>
    <p:sldId id="277" r:id="rId25"/>
    <p:sldId id="278" r:id="rId2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1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oliniow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D17FA3B-C404-4317-B0BC-953931111309}" type="datetimeFigureOut">
              <a:rPr lang="pl-PL" smtClean="0"/>
              <a:pPr/>
              <a:t>2021-10-01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7FA3B-C404-4317-B0BC-953931111309}" type="datetimeFigureOut">
              <a:rPr lang="pl-PL" smtClean="0"/>
              <a:pPr/>
              <a:t>2021-10-01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7FA3B-C404-4317-B0BC-953931111309}" type="datetimeFigureOut">
              <a:rPr lang="pl-PL" smtClean="0"/>
              <a:pPr/>
              <a:t>2021-10-01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7FA3B-C404-4317-B0BC-953931111309}" type="datetimeFigureOut">
              <a:rPr lang="pl-PL" smtClean="0"/>
              <a:pPr/>
              <a:t>2021-10-01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7FA3B-C404-4317-B0BC-953931111309}" type="datetimeFigureOut">
              <a:rPr lang="pl-PL" smtClean="0"/>
              <a:pPr/>
              <a:t>2021-10-01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7FA3B-C404-4317-B0BC-953931111309}" type="datetimeFigureOut">
              <a:rPr lang="pl-PL" smtClean="0"/>
              <a:pPr/>
              <a:t>2021-10-01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7FA3B-C404-4317-B0BC-953931111309}" type="datetimeFigureOut">
              <a:rPr lang="pl-PL" smtClean="0"/>
              <a:pPr/>
              <a:t>2021-10-01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7FA3B-C404-4317-B0BC-953931111309}" type="datetimeFigureOut">
              <a:rPr lang="pl-PL" smtClean="0"/>
              <a:pPr/>
              <a:t>2021-10-01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7FA3B-C404-4317-B0BC-953931111309}" type="datetimeFigureOut">
              <a:rPr lang="pl-PL" smtClean="0"/>
              <a:pPr/>
              <a:t>2021-10-01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FD17FA3B-C404-4317-B0BC-953931111309}" type="datetimeFigureOut">
              <a:rPr lang="pl-PL" smtClean="0"/>
              <a:pPr/>
              <a:t>2021-10-01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D17FA3B-C404-4317-B0BC-953931111309}" type="datetimeFigureOut">
              <a:rPr lang="pl-PL" smtClean="0"/>
              <a:pPr/>
              <a:t>2021-10-01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oliniow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oliniow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D17FA3B-C404-4317-B0BC-953931111309}" type="datetimeFigureOut">
              <a:rPr lang="pl-PL" smtClean="0"/>
              <a:pPr/>
              <a:t>2021-10-01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c.rzeszow.pl/dlibra/publication/9766/edition/9029/content?ref=desc" TargetMode="External"/><Relationship Id="rId2" Type="http://schemas.openxmlformats.org/officeDocument/2006/relationships/hyperlink" Target="https://www.pbc.rzeszow.pl/dlibra/publication/9629/edition/8917/content?ref=desc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pbc.rzeszow.pl/dlibra/publication/9818/edition/9056/content?ref=desc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c.rzeszow.pl/dlibra/publication/3111/edition/2881/content?ref=desc" TargetMode="External"/><Relationship Id="rId2" Type="http://schemas.openxmlformats.org/officeDocument/2006/relationships/hyperlink" Target="http://skansen.mblsanok.pl/historia.html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PORTRET ULICZNY ALEKSANDRA RYBICKIEGO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pl-PL" dirty="0" smtClean="0"/>
              <a:t>Miasto Sanok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467544" y="404664"/>
            <a:ext cx="23214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/>
              <a:t>Piotr </a:t>
            </a:r>
            <a:r>
              <a:rPr lang="pl-PL" sz="1100" dirty="0" err="1" smtClean="0"/>
              <a:t>Zelny</a:t>
            </a:r>
            <a:endParaRPr lang="pl-PL" sz="1100" dirty="0" smtClean="0"/>
          </a:p>
          <a:p>
            <a:r>
              <a:rPr lang="pl-PL" sz="1100" dirty="0" smtClean="0"/>
              <a:t>Muzeum Historyczne w Sanoku</a:t>
            </a:r>
            <a:endParaRPr lang="pl-PL" sz="1100" dirty="0"/>
          </a:p>
        </p:txBody>
      </p:sp>
    </p:spTree>
    <p:extLst>
      <p:ext uri="{BB962C8B-B14F-4D97-AF65-F5344CB8AC3E}">
        <p14:creationId xmlns="" xmlns:p14="http://schemas.microsoft.com/office/powerpoint/2010/main" val="387281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51891"/>
            <a:ext cx="2664296" cy="3629839"/>
          </a:xfrm>
        </p:spPr>
      </p:pic>
      <p:sp>
        <p:nvSpPr>
          <p:cNvPr id="5" name="pole tekstowe 4"/>
          <p:cNvSpPr txBox="1"/>
          <p:nvPr/>
        </p:nvSpPr>
        <p:spPr>
          <a:xfrm>
            <a:off x="3851920" y="3933056"/>
            <a:ext cx="50039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Po zajęciu Sanoka przez Niemców we wrześniu 1939 roku, muzeum zostaje splądrowane a budynek przejęty przez Towarzystwo Muzealne „</a:t>
            </a:r>
            <a:r>
              <a:rPr lang="pl-PL" sz="1200" dirty="0" err="1" smtClean="0"/>
              <a:t>Łemkiwszczyna</a:t>
            </a:r>
            <a:r>
              <a:rPr lang="pl-PL" sz="1200" dirty="0" smtClean="0"/>
              <a:t>”. Rybicki odmawia pracy w nowo powstałej placówce i rozpoczyna działalność w konspiracji. Zostaje kurierem Polskiego Państwa Podziemnego a następnie komendantem jednego z pododcinków przerzutowych o kryptonimie „Bronisława”.</a:t>
            </a:r>
          </a:p>
          <a:p>
            <a:endParaRPr lang="pl-PL" sz="1200" dirty="0"/>
          </a:p>
          <a:p>
            <a:r>
              <a:rPr lang="pl-PL" sz="1200" dirty="0" smtClean="0"/>
              <a:t>Beskidzkie szlaki kurierskie utworzone zostały w celu utrzymania stałej łączności okupowanego kraju z Polskim rządem na emigracji. Tajnymi szlakami wiodącymi przez górskie i leśne ścieżki przeprowadzano ludzi, przerzucano broń, amunicję, pieniądze, korespondencję, rozkazy i informacje. Służba w tej formacji należała do jednej z najbardziej niebezpiecznych.  </a:t>
            </a:r>
            <a:endParaRPr lang="pl-PL" sz="12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8387"/>
            <a:ext cx="3240360" cy="6150934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588224" y="332656"/>
            <a:ext cx="22676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Aleksander Rybicki przebrany za księdza, okres okupacji</a:t>
            </a:r>
            <a:endParaRPr lang="pl-PL" sz="11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179512" y="6309321"/>
            <a:ext cx="52997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Aleksander Rybicki przebrany za ogrodnika z </a:t>
            </a:r>
          </a:p>
          <a:p>
            <a:r>
              <a:rPr lang="pl-PL" sz="1100" dirty="0" smtClean="0"/>
              <a:t>Jaćmierza, 1941, </a:t>
            </a:r>
            <a:r>
              <a:rPr lang="pl-PL" sz="1100" dirty="0" err="1" smtClean="0"/>
              <a:t>Trzesniów</a:t>
            </a:r>
            <a:endParaRPr lang="pl-PL" sz="1100" dirty="0"/>
          </a:p>
        </p:txBody>
      </p:sp>
    </p:spTree>
    <p:extLst>
      <p:ext uri="{BB962C8B-B14F-4D97-AF65-F5344CB8AC3E}">
        <p14:creationId xmlns="" xmlns:p14="http://schemas.microsoft.com/office/powerpoint/2010/main" val="169448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086" y="260646"/>
            <a:ext cx="4553497" cy="3024337"/>
          </a:xfrm>
        </p:spPr>
      </p:pic>
      <p:sp>
        <p:nvSpPr>
          <p:cNvPr id="5" name="pole tekstowe 4"/>
          <p:cNvSpPr txBox="1"/>
          <p:nvPr/>
        </p:nvSpPr>
        <p:spPr>
          <a:xfrm>
            <a:off x="4427984" y="3573016"/>
            <a:ext cx="45365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dirty="0" smtClean="0"/>
              <a:t>Szlak kurierski „Jaga-Kora” funkcjonował w latach 1940 – 45 i łączył Warszawę z Budapesztem. W 2012 roku fragment dawnego szlaku został oznakowany i udostępniony jako atrakcja turystyczna. Tego typu szlakami Aleksander Rybicki przynajmniej 30 razy przekraczał granicę przeprowadzając ludzi, przerzucając broń i pieniądze dla Armii Krajowej.</a:t>
            </a:r>
            <a:endParaRPr lang="pl-PL" sz="14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58132" y="1298292"/>
            <a:ext cx="6179747" cy="41044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2585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6" y="3356992"/>
            <a:ext cx="4115710" cy="2736304"/>
          </a:xfrm>
        </p:spPr>
      </p:pic>
      <p:sp>
        <p:nvSpPr>
          <p:cNvPr id="5" name="pole tekstowe 4"/>
          <p:cNvSpPr txBox="1"/>
          <p:nvPr/>
        </p:nvSpPr>
        <p:spPr>
          <a:xfrm>
            <a:off x="4572000" y="404664"/>
            <a:ext cx="4392489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dirty="0" smtClean="0"/>
              <a:t>W 1947 roku Rybicki zostaje aresztowany przez NKWD i skazany za działalność na rzecz Armii Krajowej na 25 lat łagrów. Jest to w zasadzie wyrok śmierci. Po 8 latach katorgi zostaje jednak zwolniony i powraca do Sanoka w 1955 roku. Ponownie obejmuje posadę kustosza muzealnego i rzuca się w wir pracy. Zamieszkuje w pokoju na I piętrze XVIII-wiecznego zajazdu w którym mieszczą się biura muzeum. Rybicki zna doskonale okoliczne tereny, więc głównym jego zadaniem jest penetracja obszaru Bieszczad, Beskidu Niskiego i Pogórzy w poszukiwaniu, ratowaniu i pozyskiwaniu cennych przedmiotów kultury i dzieł sztuki do kolekcji muzealnych. </a:t>
            </a:r>
            <a:endParaRPr lang="pl-PL" sz="1400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104456" cy="2858225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251520" y="3046865"/>
            <a:ext cx="41764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W latach 1955 – 58, Rybicki ponownie pracuje na zamku.</a:t>
            </a:r>
            <a:endParaRPr lang="pl-PL" sz="11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251520" y="6093296"/>
            <a:ext cx="4104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Biura Muzeum Historycznego na ulicy Zamkowej 2. Na pierwszym piętrze mieszkał A. Rybicki w latach 1955-60.</a:t>
            </a:r>
            <a:endParaRPr lang="pl-PL" sz="1100" dirty="0"/>
          </a:p>
        </p:txBody>
      </p:sp>
    </p:spTree>
    <p:extLst>
      <p:ext uri="{BB962C8B-B14F-4D97-AF65-F5344CB8AC3E}">
        <p14:creationId xmlns="" xmlns:p14="http://schemas.microsoft.com/office/powerpoint/2010/main" val="379653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3717032" cy="4212636"/>
          </a:xfrm>
        </p:spPr>
      </p:pic>
      <p:sp>
        <p:nvSpPr>
          <p:cNvPr id="6" name="pole tekstowe 5"/>
          <p:cNvSpPr txBox="1"/>
          <p:nvPr/>
        </p:nvSpPr>
        <p:spPr>
          <a:xfrm>
            <a:off x="251520" y="4797152"/>
            <a:ext cx="8639242" cy="1034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dirty="0" smtClean="0"/>
              <a:t>Aleksander Rybicki zebrał największą kolekcję „Ceramiki Pokuckiej” w Polsce. Ceramika ta wytwarzana była od połowy XIX wieku na Pokuciu (Karpaty wschodnie). Jeszcze za życia ofiarował kolekcję Muzeum Historycznemu. Można ją oglądać na wystawie stałej w holu zamku sanockiego. </a:t>
            </a:r>
            <a:endParaRPr lang="pl-PL" sz="1400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3" y="260648"/>
            <a:ext cx="4834096" cy="3528392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4067944" y="3933056"/>
            <a:ext cx="49935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Stała wystawa ceramiki pokuckiej w Muzeum Historycznym w Sanoku</a:t>
            </a:r>
            <a:endParaRPr lang="pl-PL" sz="1100" dirty="0"/>
          </a:p>
        </p:txBody>
      </p:sp>
    </p:spTree>
    <p:extLst>
      <p:ext uri="{BB962C8B-B14F-4D97-AF65-F5344CB8AC3E}">
        <p14:creationId xmlns="" xmlns:p14="http://schemas.microsoft.com/office/powerpoint/2010/main" val="94473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9"/>
            <a:ext cx="3672408" cy="2717582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980728"/>
            <a:ext cx="4923528" cy="567758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22608"/>
            <a:ext cx="3605862" cy="3528392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4211960" y="404664"/>
            <a:ext cx="4695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Ceramika pokucka z kolekcji Aleksandra Rybickiego</a:t>
            </a:r>
            <a:endParaRPr lang="pl-PL" sz="1400" dirty="0"/>
          </a:p>
        </p:txBody>
      </p:sp>
    </p:spTree>
    <p:extLst>
      <p:ext uri="{BB962C8B-B14F-4D97-AF65-F5344CB8AC3E}">
        <p14:creationId xmlns="" xmlns:p14="http://schemas.microsoft.com/office/powerpoint/2010/main" val="23331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4783586" y="4653137"/>
            <a:ext cx="42529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dirty="0" smtClean="0"/>
              <a:t>Przemierzając Bieszczady, Beskid Niski i Pogórza w latach 50-tych i 60-tych Rybicki przeczesuje wyludnione wsie, ogląda pozarastane chałupy i zdewastowane cerkwie. Stara się ratować wszystko to co najcenniejsze z dawnej kultury tych terenów.</a:t>
            </a:r>
            <a:endParaRPr lang="pl-PL" sz="1400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5755"/>
            <a:ext cx="4248472" cy="2834677"/>
          </a:xfrm>
        </p:spPr>
      </p:pic>
      <p:sp>
        <p:nvSpPr>
          <p:cNvPr id="9" name="pole tekstowe 8"/>
          <p:cNvSpPr txBox="1"/>
          <p:nvPr/>
        </p:nvSpPr>
        <p:spPr>
          <a:xfrm>
            <a:off x="539552" y="3068960"/>
            <a:ext cx="3240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Wieś Chmiel, Bieszczady, 1959. Fot. J. Tur</a:t>
            </a:r>
            <a:endParaRPr lang="pl-PL" sz="1100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74088"/>
            <a:ext cx="4248472" cy="2834676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234" y="116632"/>
            <a:ext cx="3168352" cy="4284814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395536" y="6308764"/>
            <a:ext cx="3384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Wieś </a:t>
            </a:r>
            <a:r>
              <a:rPr lang="pl-PL" sz="1100" dirty="0" err="1" smtClean="0"/>
              <a:t>Rosolin</a:t>
            </a:r>
            <a:r>
              <a:rPr lang="pl-PL" sz="1100" dirty="0" smtClean="0"/>
              <a:t>, Bieszczady, 1959. Fot. J. Tur</a:t>
            </a:r>
            <a:endParaRPr lang="pl-PL" sz="11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5220072" y="4401446"/>
            <a:ext cx="31885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Wieś </a:t>
            </a:r>
            <a:r>
              <a:rPr lang="pl-PL" sz="1100" dirty="0" err="1" smtClean="0"/>
              <a:t>Rosolin</a:t>
            </a:r>
            <a:r>
              <a:rPr lang="pl-PL" sz="1100" dirty="0" smtClean="0"/>
              <a:t>, Bieszczady, 1959. Fot. J. Tur</a:t>
            </a:r>
            <a:endParaRPr lang="pl-PL" sz="1100" dirty="0"/>
          </a:p>
        </p:txBody>
      </p:sp>
    </p:spTree>
    <p:extLst>
      <p:ext uri="{BB962C8B-B14F-4D97-AF65-F5344CB8AC3E}">
        <p14:creationId xmlns="" xmlns:p14="http://schemas.microsoft.com/office/powerpoint/2010/main" val="58628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60648"/>
            <a:ext cx="4320480" cy="4261879"/>
          </a:xfrm>
        </p:spPr>
      </p:pic>
      <p:sp>
        <p:nvSpPr>
          <p:cNvPr id="5" name="pole tekstowe 4"/>
          <p:cNvSpPr txBox="1"/>
          <p:nvPr/>
        </p:nvSpPr>
        <p:spPr>
          <a:xfrm>
            <a:off x="107504" y="4562667"/>
            <a:ext cx="8928992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dirty="0" smtClean="0"/>
              <a:t>Pewnego razu Rybicki trafia do wyludnionej wsi </a:t>
            </a:r>
            <a:r>
              <a:rPr lang="pl-PL" sz="1400" dirty="0" err="1" smtClean="0"/>
              <a:t>Paniszczów</a:t>
            </a:r>
            <a:r>
              <a:rPr lang="pl-PL" sz="1400" dirty="0" smtClean="0"/>
              <a:t> w Bieszczadach. Z całej dawnej zabudowy wsi pozostał tam tylko jeden budynek. Tym budynkiem jest cerkiew widoczna na zdjęciu powyżej. W pewnym momencie Rybicki dostrzegł, że okna w cerkwi pozabijane są obrazami. Okazało się, że były to bezcenne XV i XVI-wieczne ikony. Zdjął je i ukrył nieopodal w krzakach. W nocy zorganizował transport i przewiózł je do Sanoka. Jedną z tych ikon jest ikona Matki Boskiej </a:t>
            </a:r>
            <a:r>
              <a:rPr lang="pl-PL" sz="1400" dirty="0" err="1" smtClean="0"/>
              <a:t>Hodegetrii</a:t>
            </a:r>
            <a:r>
              <a:rPr lang="pl-PL" sz="1400" dirty="0" smtClean="0"/>
              <a:t> z XVI wieku (powyżej). Ikona ta uznawana jest za najpiękniejszą ikonę w sanockiej kolekcji.  </a:t>
            </a:r>
            <a:endParaRPr lang="pl-PL" sz="14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9198"/>
            <a:ext cx="3456384" cy="43896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9588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0" y="548680"/>
            <a:ext cx="8702928" cy="3240360"/>
          </a:xfrm>
        </p:spPr>
      </p:pic>
      <p:sp>
        <p:nvSpPr>
          <p:cNvPr id="5" name="pole tekstowe 4"/>
          <p:cNvSpPr txBox="1"/>
          <p:nvPr/>
        </p:nvSpPr>
        <p:spPr>
          <a:xfrm>
            <a:off x="839395" y="4149080"/>
            <a:ext cx="75608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dirty="0" smtClean="0"/>
              <a:t>Dzięki wielu osobom ale głównie dzięki Aleksandrowi Rybickiemu, Jerzemu Turowi i Adamowi </a:t>
            </a:r>
            <a:r>
              <a:rPr lang="pl-PL" sz="1400" dirty="0" err="1" smtClean="0"/>
              <a:t>Fastnachtowi</a:t>
            </a:r>
            <a:r>
              <a:rPr lang="pl-PL" sz="1400" dirty="0" smtClean="0"/>
              <a:t> powstaje w Sanoku skansen w 1958 roku. Raporty z wypraw terenowych i opisy katastrofalnego stanu zabytków w regionie słane do Ministerstwa Kultury skłaniają centralę do zaakceptowania projektu powołania w Sanoku nowego muzeum. Tak powstaje muzeum na otwartym powietrzu, czyli skansen. Pierwszym dyrektorem muzeum zostaje Aleksander Rybicki.  </a:t>
            </a:r>
            <a:endParaRPr lang="pl-PL" sz="1400" dirty="0"/>
          </a:p>
        </p:txBody>
      </p:sp>
    </p:spTree>
    <p:extLst>
      <p:ext uri="{BB962C8B-B14F-4D97-AF65-F5344CB8AC3E}">
        <p14:creationId xmlns="" xmlns:p14="http://schemas.microsoft.com/office/powerpoint/2010/main" val="287782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335" y="535268"/>
            <a:ext cx="4248550" cy="2734391"/>
          </a:xfrm>
        </p:spPr>
      </p:pic>
      <p:sp>
        <p:nvSpPr>
          <p:cNvPr id="6" name="pole tekstowe 5"/>
          <p:cNvSpPr txBox="1"/>
          <p:nvPr/>
        </p:nvSpPr>
        <p:spPr>
          <a:xfrm>
            <a:off x="4663355" y="3269659"/>
            <a:ext cx="40324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Montaż cerkwi z </a:t>
            </a:r>
            <a:r>
              <a:rPr lang="pl-PL" sz="1100" dirty="0" err="1" smtClean="0"/>
              <a:t>Grąziowej</a:t>
            </a:r>
            <a:r>
              <a:rPr lang="pl-PL" sz="1100" dirty="0" smtClean="0"/>
              <a:t>, 1968</a:t>
            </a:r>
            <a:endParaRPr lang="pl-PL" sz="11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20819"/>
            <a:ext cx="4176464" cy="274884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179512" y="3269659"/>
            <a:ext cx="2952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Transport cerkwi z </a:t>
            </a:r>
            <a:r>
              <a:rPr lang="pl-PL" sz="1100" dirty="0" err="1" smtClean="0"/>
              <a:t>Rosolina</a:t>
            </a:r>
            <a:r>
              <a:rPr lang="pl-PL" sz="1100" dirty="0" smtClean="0"/>
              <a:t>, 1957</a:t>
            </a:r>
            <a:endParaRPr lang="pl-PL" sz="1100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602516"/>
            <a:ext cx="4392488" cy="2922490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4644008" y="6525006"/>
            <a:ext cx="41764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Uroczyste otwarcie skansenu. Na scenie A. Rybicki, 1966</a:t>
            </a:r>
            <a:endParaRPr lang="pl-PL" sz="1100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1" y="3570694"/>
            <a:ext cx="4320479" cy="2922489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185141" y="6457837"/>
            <a:ext cx="45911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Porządki wokół budynku biurowego. Na 1 piętrze mieszkanie </a:t>
            </a:r>
          </a:p>
          <a:p>
            <a:r>
              <a:rPr lang="pl-PL" sz="1100" dirty="0" smtClean="0"/>
              <a:t>A. Rybickiego, 1968</a:t>
            </a:r>
            <a:endParaRPr lang="pl-PL" sz="11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1833253" y="141734"/>
            <a:ext cx="53447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/>
              <a:t>Budowa Muzeum Budownictwa Ludowego w Sanoku</a:t>
            </a:r>
            <a:endParaRPr lang="pl-PL" sz="1600" dirty="0"/>
          </a:p>
        </p:txBody>
      </p:sp>
    </p:spTree>
    <p:extLst>
      <p:ext uri="{BB962C8B-B14F-4D97-AF65-F5344CB8AC3E}">
        <p14:creationId xmlns="" xmlns:p14="http://schemas.microsoft.com/office/powerpoint/2010/main" val="263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93" y="647367"/>
            <a:ext cx="4067769" cy="2701727"/>
          </a:xfrm>
        </p:spPr>
      </p:pic>
      <p:sp>
        <p:nvSpPr>
          <p:cNvPr id="5" name="pole tekstowe 4"/>
          <p:cNvSpPr txBox="1"/>
          <p:nvPr/>
        </p:nvSpPr>
        <p:spPr>
          <a:xfrm>
            <a:off x="1907704" y="188640"/>
            <a:ext cx="55835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/>
              <a:t>Pierwsze obiekty sprowadzone do skansenu w Sanoku</a:t>
            </a:r>
            <a:endParaRPr lang="pl-PL" sz="16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27" y="585686"/>
            <a:ext cx="4156538" cy="276068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3810284"/>
            <a:ext cx="4087843" cy="271506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764658"/>
            <a:ext cx="4156538" cy="2760686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265499" y="3383374"/>
            <a:ext cx="25202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Cerkiew z </a:t>
            </a:r>
            <a:r>
              <a:rPr lang="pl-PL" sz="1100" dirty="0" err="1" smtClean="0"/>
              <a:t>Rosolina</a:t>
            </a:r>
            <a:r>
              <a:rPr lang="pl-PL" sz="1100" dirty="0" smtClean="0"/>
              <a:t>, 1750</a:t>
            </a:r>
            <a:endParaRPr lang="pl-PL" sz="110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4953017" y="6525344"/>
            <a:ext cx="237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Cerkiew z </a:t>
            </a:r>
            <a:r>
              <a:rPr lang="pl-PL" sz="1100" dirty="0" err="1" smtClean="0"/>
              <a:t>Grąziowej</a:t>
            </a:r>
            <a:r>
              <a:rPr lang="pl-PL" sz="1100" dirty="0" smtClean="0"/>
              <a:t>, 1731</a:t>
            </a:r>
            <a:endParaRPr lang="pl-PL" sz="110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4881009" y="3346372"/>
            <a:ext cx="25202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Chałupa ze </a:t>
            </a:r>
            <a:r>
              <a:rPr lang="pl-PL" sz="1100" dirty="0" err="1" smtClean="0"/>
              <a:t>Skorodnego</a:t>
            </a:r>
            <a:r>
              <a:rPr lang="pl-PL" sz="1100" dirty="0" smtClean="0"/>
              <a:t>, 1861</a:t>
            </a:r>
            <a:endParaRPr lang="pl-PL" sz="11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251520" y="6525344"/>
            <a:ext cx="3672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Młyn wodny z Woli Komborskiej, 2 poł. XIX wieku</a:t>
            </a:r>
            <a:endParaRPr lang="pl-PL" sz="1100" dirty="0"/>
          </a:p>
        </p:txBody>
      </p:sp>
    </p:spTree>
    <p:extLst>
      <p:ext uri="{BB962C8B-B14F-4D97-AF65-F5344CB8AC3E}">
        <p14:creationId xmlns="" xmlns:p14="http://schemas.microsoft.com/office/powerpoint/2010/main" val="4235975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88639"/>
            <a:ext cx="4052133" cy="3228199"/>
          </a:xfrm>
        </p:spPr>
      </p:pic>
      <p:sp>
        <p:nvSpPr>
          <p:cNvPr id="5" name="pole tekstowe 4"/>
          <p:cNvSpPr txBox="1"/>
          <p:nvPr/>
        </p:nvSpPr>
        <p:spPr>
          <a:xfrm>
            <a:off x="4716016" y="332656"/>
            <a:ext cx="417646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dirty="0"/>
              <a:t>Na ulicy Aleksandra Rybickiego nikt nie mieszka choć jest jedną z najbardziej malowniczych ulic w mieście. Aleksandra Rybickiego prawie nikt nie zna choć dzieło, które stworzył znają miliony w kraju i zagranicą. Niepozorny muzealnik, samouk bez wyższego wykształcenia, poszukiwacz skarbów kultury i sztuki</a:t>
            </a:r>
            <a:r>
              <a:rPr lang="pl-PL" sz="1400" dirty="0" smtClean="0"/>
              <a:t>, żołnierz </a:t>
            </a:r>
            <a:r>
              <a:rPr lang="pl-PL" sz="1400" dirty="0"/>
              <a:t>Armii Krajowej, kurier Polskiego Państwa Podziemnego, </a:t>
            </a:r>
            <a:r>
              <a:rPr lang="pl-PL" sz="1400" dirty="0" smtClean="0"/>
              <a:t>współzałożyciel </a:t>
            </a:r>
            <a:r>
              <a:rPr lang="pl-PL" sz="1400" dirty="0"/>
              <a:t>Muzeum Historycznego (zamek) w Sanoku, założyciel i dyrektor Muzeum Budownictwa Ludowego (skansen) w Sanoku. Uratował od zagłady tysiące </a:t>
            </a:r>
            <a:r>
              <a:rPr lang="pl-PL" sz="1400" dirty="0" smtClean="0"/>
              <a:t>cennych zabytków </a:t>
            </a:r>
            <a:r>
              <a:rPr lang="pl-PL" sz="1400" dirty="0"/>
              <a:t>i dzieł sztuki. Na ulicy Aleksandra Rybickiego znajduje </a:t>
            </a:r>
            <a:r>
              <a:rPr lang="pl-PL" sz="1400" dirty="0" smtClean="0"/>
              <a:t>się jeden </a:t>
            </a:r>
            <a:r>
              <a:rPr lang="pl-PL" sz="1400" dirty="0"/>
              <a:t>z największych i najpiękniejszych skansenów w Polsce a jego życiorys jest </a:t>
            </a:r>
            <a:r>
              <a:rPr lang="pl-PL" sz="1400" dirty="0" smtClean="0"/>
              <a:t>jedną wielką przygodą.</a:t>
            </a:r>
            <a:endParaRPr lang="pl-PL" sz="14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73016"/>
            <a:ext cx="4052132" cy="29653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7249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671873"/>
            <a:ext cx="4042764" cy="2685119"/>
          </a:xfrm>
        </p:spPr>
      </p:pic>
      <p:sp>
        <p:nvSpPr>
          <p:cNvPr id="5" name="pole tekstowe 4"/>
          <p:cNvSpPr txBox="1"/>
          <p:nvPr/>
        </p:nvSpPr>
        <p:spPr>
          <a:xfrm>
            <a:off x="1907704" y="333320"/>
            <a:ext cx="55835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/>
              <a:t>Pierwsze obiekty sprowadzone do skansenu w Sanoku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843" y="673278"/>
            <a:ext cx="4040645" cy="268371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35184"/>
            <a:ext cx="3960440" cy="263044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3855929"/>
            <a:ext cx="3929207" cy="2609697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179512" y="3356991"/>
            <a:ext cx="2304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Chałupa z Niebocka, 1901</a:t>
            </a:r>
            <a:endParaRPr lang="pl-PL" sz="110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5004047" y="3356991"/>
            <a:ext cx="21602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Chałupa z Komańczy, 1885</a:t>
            </a:r>
            <a:endParaRPr lang="pl-PL" sz="110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179512" y="6465626"/>
            <a:ext cx="27363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Chałupa z Dąbrówki (Sanok), 1681</a:t>
            </a:r>
            <a:endParaRPr lang="pl-PL" sz="11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5004046" y="6465626"/>
            <a:ext cx="27363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Plebania z </a:t>
            </a:r>
            <a:r>
              <a:rPr lang="pl-PL" sz="1100" dirty="0" err="1" smtClean="0"/>
              <a:t>Ropek</a:t>
            </a:r>
            <a:r>
              <a:rPr lang="pl-PL" sz="1100" dirty="0" smtClean="0"/>
              <a:t> koło Gorlic, 1865</a:t>
            </a:r>
            <a:endParaRPr lang="pl-PL" sz="1100" dirty="0"/>
          </a:p>
        </p:txBody>
      </p:sp>
    </p:spTree>
    <p:extLst>
      <p:ext uri="{BB962C8B-B14F-4D97-AF65-F5344CB8AC3E}">
        <p14:creationId xmlns="" xmlns:p14="http://schemas.microsoft.com/office/powerpoint/2010/main" val="2772408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4241"/>
            <a:ext cx="7200800" cy="4820370"/>
          </a:xfrm>
        </p:spPr>
      </p:pic>
      <p:sp>
        <p:nvSpPr>
          <p:cNvPr id="6" name="pole tekstowe 5"/>
          <p:cNvSpPr txBox="1"/>
          <p:nvPr/>
        </p:nvSpPr>
        <p:spPr>
          <a:xfrm>
            <a:off x="1043609" y="5085184"/>
            <a:ext cx="748883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dirty="0" smtClean="0"/>
              <a:t>Budynek </a:t>
            </a:r>
            <a:r>
              <a:rPr lang="pl-PL" sz="1400" dirty="0" smtClean="0"/>
              <a:t>XVIII-wieczny, stojący </a:t>
            </a:r>
            <a:r>
              <a:rPr lang="pl-PL" sz="1400" dirty="0" smtClean="0"/>
              <a:t>przy dawnej drodze </a:t>
            </a:r>
            <a:r>
              <a:rPr lang="pl-PL" sz="1400" smtClean="0"/>
              <a:t>do </a:t>
            </a:r>
            <a:r>
              <a:rPr lang="pl-PL" sz="1400" smtClean="0"/>
              <a:t>Mrzygłodu, </a:t>
            </a:r>
            <a:r>
              <a:rPr lang="pl-PL" sz="1400" dirty="0" smtClean="0"/>
              <a:t>mieści na parterze biura, bibliotekę i </a:t>
            </a:r>
            <a:r>
              <a:rPr lang="pl-PL" sz="1400" dirty="0" smtClean="0"/>
              <a:t>pracownię </a:t>
            </a:r>
            <a:r>
              <a:rPr lang="pl-PL" sz="1400" dirty="0" smtClean="0"/>
              <a:t>konserwatorską Muzeum Budownictwa Ludowego (ul. Traugutta 3). Na I piętrze znajduje się archiwum, księgowość i dawne mieszkanie Aleksandra Rybickiego. Dyrektor skansenu mieszkał </a:t>
            </a:r>
            <a:r>
              <a:rPr lang="pl-PL" sz="1400" dirty="0" smtClean="0"/>
              <a:t>tu </a:t>
            </a:r>
            <a:r>
              <a:rPr lang="pl-PL" sz="1400" dirty="0" smtClean="0"/>
              <a:t>od 1960 do śmierci w 1983 roku.</a:t>
            </a:r>
            <a:endParaRPr lang="pl-PL" sz="1400" dirty="0"/>
          </a:p>
        </p:txBody>
      </p:sp>
    </p:spTree>
    <p:extLst>
      <p:ext uri="{BB962C8B-B14F-4D97-AF65-F5344CB8AC3E}">
        <p14:creationId xmlns="" xmlns:p14="http://schemas.microsoft.com/office/powerpoint/2010/main" val="835219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7290"/>
            <a:ext cx="4250210" cy="634875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47290"/>
            <a:ext cx="3711460" cy="2484531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5148064" y="3501008"/>
            <a:ext cx="367240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dirty="0" smtClean="0"/>
              <a:t>Aleksander Rybicki umiera w 1983 roku i zostaje pochowany na cmentarzu w Sanoku przy ulicy Rymanowskiej. Grób jego znajduje się w sekcji 7, dzielnicy 1 cmentarza. </a:t>
            </a:r>
            <a:endParaRPr lang="pl-PL" sz="1400" dirty="0"/>
          </a:p>
        </p:txBody>
      </p:sp>
    </p:spTree>
    <p:extLst>
      <p:ext uri="{BB962C8B-B14F-4D97-AF65-F5344CB8AC3E}">
        <p14:creationId xmlns="" xmlns:p14="http://schemas.microsoft.com/office/powerpoint/2010/main" val="30021837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5200"/>
            <a:ext cx="7848872" cy="5255064"/>
          </a:xfrm>
        </p:spPr>
      </p:pic>
      <p:sp>
        <p:nvSpPr>
          <p:cNvPr id="6" name="pole tekstowe 5"/>
          <p:cNvSpPr txBox="1"/>
          <p:nvPr/>
        </p:nvSpPr>
        <p:spPr>
          <a:xfrm>
            <a:off x="323528" y="5473005"/>
            <a:ext cx="86409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dirty="0" smtClean="0"/>
              <a:t>W 2004 roku pracownicy Muzeum Budownictwa Ludowego uhonorowali pamięć założyciela i pierwszego dyrektora muzeum fundując tablicę pamiątkową w setną rocznicę urodzin Aleksandra Rybickiego. Tablica znajduje się w sektorze Pogórzan Zachodnich, przed wejściem do kościoła z </a:t>
            </a:r>
            <a:r>
              <a:rPr lang="pl-PL" sz="1400" dirty="0" err="1" smtClean="0"/>
              <a:t>Bączala</a:t>
            </a:r>
            <a:r>
              <a:rPr lang="pl-PL" sz="1400" dirty="0" smtClean="0"/>
              <a:t> Dolnego.</a:t>
            </a:r>
            <a:endParaRPr lang="pl-PL" sz="1400" dirty="0"/>
          </a:p>
        </p:txBody>
      </p:sp>
    </p:spTree>
    <p:extLst>
      <p:ext uri="{BB962C8B-B14F-4D97-AF65-F5344CB8AC3E}">
        <p14:creationId xmlns="" xmlns:p14="http://schemas.microsoft.com/office/powerpoint/2010/main" val="4070453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11560" y="260648"/>
            <a:ext cx="828092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Wskazówki:</a:t>
            </a:r>
          </a:p>
          <a:p>
            <a:endParaRPr lang="pl-PL" dirty="0" smtClean="0"/>
          </a:p>
          <a:p>
            <a:pPr marL="285750" indent="-285750">
              <a:buFont typeface="Wingdings" pitchFamily="2" charset="2"/>
              <a:buChar char="v"/>
            </a:pPr>
            <a:r>
              <a:rPr lang="pl-PL" sz="1400" dirty="0" smtClean="0"/>
              <a:t>W biurach Muzeum Budownictwa Ludowego (skansen) na ulicy Traugutta 3 mieści się archiwum muzealne. Można tam znaleźć wiele ciekawych fotografii i dokumentów związanych z życiem i działalnością Aleksandra Rybickiego. Można porozmawiać z pracownikami, być może udzielą dodatkowych informacji, opowiedzą jakąś historię o Rybickim lub pomogą skontaktować się z kimś kto go znał. </a:t>
            </a:r>
          </a:p>
          <a:p>
            <a:endParaRPr lang="pl-PL" sz="1400" dirty="0" smtClean="0"/>
          </a:p>
          <a:p>
            <a:pPr marL="285750" indent="-285750">
              <a:buFont typeface="Wingdings" pitchFamily="2" charset="2"/>
              <a:buChar char="v"/>
            </a:pPr>
            <a:r>
              <a:rPr lang="pl-PL" sz="1400" dirty="0" smtClean="0"/>
              <a:t>W skansenie na ulicy A. Rybickiego 3 odnajdziecie budynki, które Rybicki ocalił od zagłady i przeniósł do parku etnograficznego. Fotografie tych obiektów są na slajdach powyżej. Tam też znajdziecie tablice pamiątkową, obok kościoła z </a:t>
            </a:r>
            <a:r>
              <a:rPr lang="pl-PL" sz="1400" dirty="0" err="1" smtClean="0"/>
              <a:t>Bączala</a:t>
            </a:r>
            <a:r>
              <a:rPr lang="pl-PL" sz="1400" dirty="0" smtClean="0"/>
              <a:t> Dolnego w sektorze Pogórzan Zachodnich.</a:t>
            </a:r>
          </a:p>
          <a:p>
            <a:pPr marL="285750" indent="-285750">
              <a:buFont typeface="Wingdings" pitchFamily="2" charset="2"/>
              <a:buChar char="v"/>
            </a:pPr>
            <a:endParaRPr lang="pl-PL" sz="1400" dirty="0"/>
          </a:p>
          <a:p>
            <a:pPr marL="285750" indent="-285750">
              <a:buFont typeface="Wingdings" pitchFamily="2" charset="2"/>
              <a:buChar char="v"/>
            </a:pPr>
            <a:r>
              <a:rPr lang="pl-PL" sz="1400" dirty="0" smtClean="0"/>
              <a:t>W biurach Muzeum Historycznego na ulicy Zamkowej 2 mieści się archiwum muzealne. Jednak można tam znaleźć jedynie kilka fotografii Rybickiego z okresu przedwojennego i czasów okupacji.</a:t>
            </a:r>
          </a:p>
          <a:p>
            <a:pPr marL="285750" indent="-285750">
              <a:buFont typeface="Wingdings" pitchFamily="2" charset="2"/>
              <a:buChar char="v"/>
            </a:pPr>
            <a:endParaRPr lang="pl-PL" sz="1400" dirty="0"/>
          </a:p>
          <a:p>
            <a:pPr marL="285750" indent="-285750">
              <a:buFont typeface="Wingdings" pitchFamily="2" charset="2"/>
              <a:buChar char="v"/>
            </a:pPr>
            <a:r>
              <a:rPr lang="pl-PL" sz="1400" dirty="0" smtClean="0"/>
              <a:t>Halina </a:t>
            </a:r>
            <a:r>
              <a:rPr lang="pl-PL" sz="1400" dirty="0" err="1" smtClean="0"/>
              <a:t>Piasecka-Wilczyńska</a:t>
            </a:r>
            <a:r>
              <a:rPr lang="pl-PL" sz="1400" dirty="0" smtClean="0"/>
              <a:t> „Aleksander Rybicki – muzeolog – etnograf – kolekcjoner</a:t>
            </a:r>
            <a:r>
              <a:rPr lang="pl-PL" sz="1400" dirty="0"/>
              <a:t>”, Materiały Muzeum Budownictwa Ludowego w Sanoku. 1984, nr </a:t>
            </a:r>
            <a:r>
              <a:rPr lang="pl-PL" sz="1400" dirty="0" smtClean="0"/>
              <a:t>28, s. </a:t>
            </a:r>
            <a:r>
              <a:rPr lang="pl-PL" sz="1400" dirty="0"/>
              <a:t>7 – 14 </a:t>
            </a:r>
            <a:r>
              <a:rPr lang="pl-PL" sz="1400" dirty="0">
                <a:hlinkClick r:id="rId2"/>
              </a:rPr>
              <a:t>https://</a:t>
            </a:r>
            <a:r>
              <a:rPr lang="pl-PL" sz="1400" dirty="0" smtClean="0">
                <a:hlinkClick r:id="rId2"/>
              </a:rPr>
              <a:t>www.pbc.rzeszow.pl/dlibra/publication/9629/edition/8917/content?ref=desc</a:t>
            </a:r>
            <a:endParaRPr lang="pl-PL" sz="1400" dirty="0" smtClean="0"/>
          </a:p>
          <a:p>
            <a:pPr marL="285750" indent="-285750">
              <a:buFont typeface="Wingdings" pitchFamily="2" charset="2"/>
              <a:buChar char="v"/>
            </a:pPr>
            <a:endParaRPr lang="pl-PL" sz="1400" dirty="0"/>
          </a:p>
          <a:p>
            <a:pPr marL="285750" indent="-285750">
              <a:buFont typeface="Wingdings" pitchFamily="2" charset="2"/>
              <a:buChar char="v"/>
            </a:pPr>
            <a:r>
              <a:rPr lang="pl-PL" sz="1400" dirty="0" smtClean="0"/>
              <a:t>Jerzy Tur „Wspomnienie o </a:t>
            </a:r>
            <a:r>
              <a:rPr lang="pl-PL" sz="1400" dirty="0" err="1" smtClean="0"/>
              <a:t>AleksandrzeRybickim</a:t>
            </a:r>
            <a:r>
              <a:rPr lang="pl-PL" sz="1400" dirty="0"/>
              <a:t>”, Materiały Muzeum Budownictwa Ludowego w Sanoku. 2004, nr </a:t>
            </a:r>
            <a:r>
              <a:rPr lang="pl-PL" sz="1400" dirty="0" smtClean="0"/>
              <a:t>36, s. </a:t>
            </a:r>
            <a:r>
              <a:rPr lang="pl-PL" sz="1400" dirty="0"/>
              <a:t>7 – 16 </a:t>
            </a:r>
            <a:r>
              <a:rPr lang="pl-PL" sz="1400" dirty="0">
                <a:hlinkClick r:id="rId3"/>
              </a:rPr>
              <a:t>https://</a:t>
            </a:r>
            <a:r>
              <a:rPr lang="pl-PL" sz="1400" dirty="0" smtClean="0">
                <a:hlinkClick r:id="rId3"/>
              </a:rPr>
              <a:t>www.pbc.rzeszow.pl/dlibra/publication/9766/edition/9029/content?ref=desc</a:t>
            </a:r>
            <a:endParaRPr lang="pl-PL" sz="1400" dirty="0" smtClean="0"/>
          </a:p>
          <a:p>
            <a:pPr marL="285750" indent="-285750">
              <a:buFont typeface="Wingdings" pitchFamily="2" charset="2"/>
              <a:buChar char="v"/>
            </a:pPr>
            <a:endParaRPr lang="pl-PL" sz="1400" dirty="0"/>
          </a:p>
          <a:p>
            <a:pPr marL="285750" indent="-285750">
              <a:buFont typeface="Wingdings" pitchFamily="2" charset="2"/>
              <a:buChar char="v"/>
            </a:pPr>
            <a:r>
              <a:rPr lang="pl-PL" sz="1400" dirty="0" smtClean="0"/>
              <a:t>Marian Struś „Pasja według </a:t>
            </a:r>
            <a:r>
              <a:rPr lang="pl-PL" sz="1400" dirty="0"/>
              <a:t>Aleksandra Rybickiego”, Materiały Muzeum Budownictwa Ludowego w Sanoku. 2008, nr </a:t>
            </a:r>
            <a:r>
              <a:rPr lang="pl-PL" sz="1400" dirty="0" smtClean="0"/>
              <a:t>37, s. </a:t>
            </a:r>
            <a:r>
              <a:rPr lang="pl-PL" sz="1400" dirty="0"/>
              <a:t>379 – 395 </a:t>
            </a:r>
            <a:r>
              <a:rPr lang="pl-PL" sz="1400" dirty="0">
                <a:hlinkClick r:id="rId4"/>
              </a:rPr>
              <a:t>https://</a:t>
            </a:r>
            <a:r>
              <a:rPr lang="pl-PL" sz="1400" dirty="0" smtClean="0">
                <a:hlinkClick r:id="rId4"/>
              </a:rPr>
              <a:t>www.pbc.rzeszow.pl/dlibra/publication/9818/edition/9056/content?ref=desc</a:t>
            </a:r>
            <a:endParaRPr lang="pl-PL" sz="1400" dirty="0" smtClean="0"/>
          </a:p>
          <a:p>
            <a:endParaRPr lang="pl-PL" sz="1400" dirty="0" smtClean="0"/>
          </a:p>
          <a:p>
            <a:pPr marL="285750" indent="-285750">
              <a:buFont typeface="Wingdings" pitchFamily="2" charset="2"/>
              <a:buChar char="v"/>
            </a:pP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973176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539552" y="692696"/>
            <a:ext cx="8280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pl-PL" sz="1400" dirty="0" smtClean="0"/>
              <a:t>Film „Historia Muzeum Budownictwa Ludowego w </a:t>
            </a:r>
            <a:r>
              <a:rPr lang="pl-PL" sz="1400" dirty="0"/>
              <a:t>Sanoku” </a:t>
            </a:r>
            <a:r>
              <a:rPr lang="pl-PL" sz="1400" dirty="0">
                <a:hlinkClick r:id="rId2"/>
              </a:rPr>
              <a:t>http://</a:t>
            </a:r>
            <a:r>
              <a:rPr lang="pl-PL" sz="1400" dirty="0" smtClean="0">
                <a:hlinkClick r:id="rId2"/>
              </a:rPr>
              <a:t>skansen.mblsanok.pl/historia.html</a:t>
            </a:r>
            <a:endParaRPr lang="pl-PL" sz="1400" dirty="0" smtClean="0"/>
          </a:p>
          <a:p>
            <a:pPr marL="285750" indent="-285750">
              <a:buFont typeface="Wingdings" pitchFamily="2" charset="2"/>
              <a:buChar char="v"/>
            </a:pPr>
            <a:endParaRPr lang="pl-PL" sz="1400" dirty="0"/>
          </a:p>
          <a:p>
            <a:pPr marL="285750" indent="-285750">
              <a:buFont typeface="Wingdings" pitchFamily="2" charset="2"/>
              <a:buChar char="v"/>
            </a:pPr>
            <a:r>
              <a:rPr lang="pl-PL" sz="1400" dirty="0" smtClean="0"/>
              <a:t>M. Z. „ Muzealnictwo </a:t>
            </a:r>
            <a:r>
              <a:rPr lang="pl-PL" sz="1400" dirty="0"/>
              <a:t>pasją życia</a:t>
            </a:r>
            <a:r>
              <a:rPr lang="pl-PL" sz="1400" dirty="0" smtClean="0"/>
              <a:t>”. </a:t>
            </a:r>
            <a:r>
              <a:rPr lang="pl-PL" sz="1400" dirty="0"/>
              <a:t>„Nowiny</a:t>
            </a:r>
            <a:r>
              <a:rPr lang="pl-PL" sz="1400" dirty="0" smtClean="0"/>
              <a:t>”, </a:t>
            </a:r>
            <a:r>
              <a:rPr lang="pl-PL" sz="1400" dirty="0"/>
              <a:t>Nr 51, s. 4, 1 marca </a:t>
            </a:r>
            <a:r>
              <a:rPr lang="pl-PL" sz="1400" dirty="0" smtClean="0"/>
              <a:t>1962 </a:t>
            </a:r>
          </a:p>
          <a:p>
            <a:r>
              <a:rPr lang="pl-PL" sz="1400" dirty="0"/>
              <a:t> </a:t>
            </a:r>
            <a:r>
              <a:rPr lang="pl-PL" sz="1400" dirty="0">
                <a:hlinkClick r:id="rId3"/>
              </a:rPr>
              <a:t>https://</a:t>
            </a:r>
            <a:r>
              <a:rPr lang="pl-PL" sz="1400" dirty="0" smtClean="0">
                <a:hlinkClick r:id="rId3"/>
              </a:rPr>
              <a:t>www.pbc.rzeszow.pl/dlibra/publication/3111/edition/2881/content?ref=desc</a:t>
            </a:r>
            <a:endParaRPr lang="pl-PL" sz="1400" dirty="0" smtClean="0"/>
          </a:p>
          <a:p>
            <a:endParaRPr lang="pl-PL" sz="1400" dirty="0"/>
          </a:p>
          <a:p>
            <a:endParaRPr lang="pl-PL" sz="1400" dirty="0" smtClean="0"/>
          </a:p>
          <a:p>
            <a:pPr marL="285750" indent="-285750">
              <a:buFont typeface="Wingdings" pitchFamily="2" charset="2"/>
              <a:buChar char="v"/>
            </a:pPr>
            <a:endParaRPr lang="pl-PL" sz="1400" dirty="0"/>
          </a:p>
        </p:txBody>
      </p:sp>
    </p:spTree>
    <p:extLst>
      <p:ext uri="{BB962C8B-B14F-4D97-AF65-F5344CB8AC3E}">
        <p14:creationId xmlns="" xmlns:p14="http://schemas.microsoft.com/office/powerpoint/2010/main" val="304215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4637"/>
            <a:ext cx="8568952" cy="5629773"/>
          </a:xfrm>
        </p:spPr>
      </p:pic>
      <p:sp>
        <p:nvSpPr>
          <p:cNvPr id="4" name="pole tekstowe 3"/>
          <p:cNvSpPr txBox="1"/>
          <p:nvPr/>
        </p:nvSpPr>
        <p:spPr>
          <a:xfrm>
            <a:off x="395536" y="6021288"/>
            <a:ext cx="3024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Ulica Aleksandra Rybickiego w Sanoku</a:t>
            </a:r>
            <a:endParaRPr lang="pl-PL" sz="1100" dirty="0"/>
          </a:p>
        </p:txBody>
      </p:sp>
    </p:spTree>
    <p:extLst>
      <p:ext uri="{BB962C8B-B14F-4D97-AF65-F5344CB8AC3E}">
        <p14:creationId xmlns="" xmlns:p14="http://schemas.microsoft.com/office/powerpoint/2010/main" val="98528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85" y="164509"/>
            <a:ext cx="7913344" cy="4899473"/>
          </a:xfrm>
        </p:spPr>
      </p:pic>
      <p:sp>
        <p:nvSpPr>
          <p:cNvPr id="7" name="pole tekstowe 6"/>
          <p:cNvSpPr txBox="1"/>
          <p:nvPr/>
        </p:nvSpPr>
        <p:spPr>
          <a:xfrm>
            <a:off x="755576" y="5589240"/>
            <a:ext cx="79928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Aleksander Rybicki przychodzi na świat 1904 roku w Przemyślu (niektóre źródła podają Lwów). Zostaje ochrzczony </a:t>
            </a:r>
            <a:r>
              <a:rPr lang="pl-PL" sz="1400" dirty="0" smtClean="0"/>
              <a:t>w katedrze p.w. Wniebowzięcia Najświętszej Marii panny i  św. Jana Chrzciciela.</a:t>
            </a:r>
            <a:endParaRPr lang="pl-PL" sz="14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1475656" y="5085184"/>
            <a:ext cx="59046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Katedra rzymskokatolicka w Przemyślu. Pocztówka z początku XX wieku</a:t>
            </a:r>
            <a:endParaRPr lang="pl-PL" sz="1100" dirty="0"/>
          </a:p>
        </p:txBody>
      </p:sp>
    </p:spTree>
    <p:extLst>
      <p:ext uri="{BB962C8B-B14F-4D97-AF65-F5344CB8AC3E}">
        <p14:creationId xmlns="" xmlns:p14="http://schemas.microsoft.com/office/powerpoint/2010/main" val="383665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39"/>
            <a:ext cx="4593222" cy="3312369"/>
          </a:xfrm>
        </p:spPr>
      </p:pic>
      <p:sp>
        <p:nvSpPr>
          <p:cNvPr id="5" name="pole tekstowe 4"/>
          <p:cNvSpPr txBox="1"/>
          <p:nvPr/>
        </p:nvSpPr>
        <p:spPr>
          <a:xfrm>
            <a:off x="5076056" y="260648"/>
            <a:ext cx="3672408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dirty="0"/>
              <a:t>Aleksander wychowuje się bez ojca, matka jest nauczycielką w Tyrawie Wołoskiej. Mieszkają w pobliskiej wsi, Hołuczków.</a:t>
            </a:r>
          </a:p>
          <a:p>
            <a:pPr>
              <a:lnSpc>
                <a:spcPct val="150000"/>
              </a:lnSpc>
            </a:pPr>
            <a:endParaRPr lang="pl-PL" sz="1200" dirty="0"/>
          </a:p>
          <a:p>
            <a:pPr>
              <a:lnSpc>
                <a:spcPct val="150000"/>
              </a:lnSpc>
            </a:pPr>
            <a:endParaRPr lang="pl-PL" sz="1200" dirty="0"/>
          </a:p>
          <a:p>
            <a:pPr>
              <a:lnSpc>
                <a:spcPct val="150000"/>
              </a:lnSpc>
            </a:pPr>
            <a:endParaRPr lang="pl-PL" sz="1200" dirty="0"/>
          </a:p>
          <a:p>
            <a:pPr>
              <a:lnSpc>
                <a:spcPct val="150000"/>
              </a:lnSpc>
            </a:pPr>
            <a:endParaRPr lang="pl-PL" sz="1200" dirty="0"/>
          </a:p>
          <a:p>
            <a:pPr>
              <a:lnSpc>
                <a:spcPct val="150000"/>
              </a:lnSpc>
            </a:pPr>
            <a:endParaRPr lang="pl-PL" sz="1200" dirty="0" smtClean="0"/>
          </a:p>
          <a:p>
            <a:pPr>
              <a:lnSpc>
                <a:spcPct val="150000"/>
              </a:lnSpc>
            </a:pPr>
            <a:endParaRPr lang="pl-PL" sz="1200" dirty="0"/>
          </a:p>
          <a:p>
            <a:pPr>
              <a:lnSpc>
                <a:spcPct val="150000"/>
              </a:lnSpc>
            </a:pPr>
            <a:endParaRPr lang="pl-PL" sz="1200" dirty="0" smtClean="0"/>
          </a:p>
          <a:p>
            <a:pPr>
              <a:lnSpc>
                <a:spcPct val="150000"/>
              </a:lnSpc>
            </a:pPr>
            <a:endParaRPr lang="pl-PL" sz="1200" dirty="0"/>
          </a:p>
          <a:p>
            <a:pPr>
              <a:lnSpc>
                <a:spcPct val="150000"/>
              </a:lnSpc>
            </a:pPr>
            <a:r>
              <a:rPr lang="pl-PL" sz="1400" dirty="0" smtClean="0"/>
              <a:t>W </a:t>
            </a:r>
            <a:r>
              <a:rPr lang="pl-PL" sz="1400" dirty="0"/>
              <a:t>1911 roku, w wieku 7 lat Aleksander przeprowadza się do Przemyśla, gdzie uczęszcza do 4-klasowej szkoły. Mieszka na stancji u ciotki Feliksy </a:t>
            </a:r>
            <a:r>
              <a:rPr lang="pl-PL" sz="1400" dirty="0" smtClean="0"/>
              <a:t>Sas-Nowosielskiej.</a:t>
            </a:r>
            <a:endParaRPr lang="pl-PL" sz="14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90440"/>
            <a:ext cx="4608512" cy="27338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454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12927"/>
            <a:ext cx="2410372" cy="2880320"/>
          </a:xfrm>
        </p:spPr>
      </p:pic>
      <p:sp>
        <p:nvSpPr>
          <p:cNvPr id="5" name="pole tekstowe 4"/>
          <p:cNvSpPr txBox="1"/>
          <p:nvPr/>
        </p:nvSpPr>
        <p:spPr>
          <a:xfrm>
            <a:off x="4342999" y="3140968"/>
            <a:ext cx="4608512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dirty="0"/>
              <a:t>Dalekim krewnym i przyjacielem rodziny w Przemyślu jest Kazimierz Osiński. Założyciel i dyrektor Muzeum Towarzystwa Przyjaciół Nauk w Przemyślu, późniejszego Muzeum Narodowego Ziemi Przemyskiej. Kazimierz Osiński zaprzyjaźnia się z młodym Aleksandrem, z czasem staje się jego mentorem i wzorem do naśladowania. To on zaszczepia w nim pasję do kolekcjonowania zabytków i dzieł sztuki. Ta znajomość i to doświadczenie będą miały ogromny wpływ na późniejsze losy Aleksandra. 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3989963" cy="559688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179511" y="5785520"/>
            <a:ext cx="3989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Pomnik Kazimierza Osińskiego w gmachu Muzeum </a:t>
            </a:r>
          </a:p>
          <a:p>
            <a:r>
              <a:rPr lang="pl-PL" sz="1100" dirty="0" smtClean="0"/>
              <a:t>Narodowego Ziemi Przemyskiej</a:t>
            </a:r>
            <a:endParaRPr lang="pl-PL" sz="1100" dirty="0"/>
          </a:p>
        </p:txBody>
      </p:sp>
    </p:spTree>
    <p:extLst>
      <p:ext uri="{BB962C8B-B14F-4D97-AF65-F5344CB8AC3E}">
        <p14:creationId xmlns="" xmlns:p14="http://schemas.microsoft.com/office/powerpoint/2010/main" val="32500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32" y="129956"/>
            <a:ext cx="3996952" cy="3192878"/>
          </a:xfrm>
        </p:spPr>
      </p:pic>
      <p:sp>
        <p:nvSpPr>
          <p:cNvPr id="5" name="pole tekstowe 4"/>
          <p:cNvSpPr txBox="1"/>
          <p:nvPr/>
        </p:nvSpPr>
        <p:spPr>
          <a:xfrm>
            <a:off x="4788024" y="476672"/>
            <a:ext cx="4209616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dirty="0"/>
              <a:t>W 1918 roku Kazimierz Osiński zatrudnia Aleksandra w muzeum przemyskim. Rybicki równocześnie uczy się w szkole i pracuje. Wykonuje zazwyczaj najprostsze zadania. Jednak najbardziej fascynują go wyjazdy w teren w poszukiwaniu i pozyskiwaniu dla muzeum skarbów historii i kultury. Dzięki temu </a:t>
            </a:r>
            <a:r>
              <a:rPr lang="pl-PL" sz="1400" dirty="0" smtClean="0"/>
              <a:t>bardzo dobrze poznaje </a:t>
            </a:r>
            <a:r>
              <a:rPr lang="pl-PL" sz="1400" dirty="0"/>
              <a:t>region, to też będzie miało duży wpływ na jego przyszłe losy</a:t>
            </a:r>
            <a:r>
              <a:rPr lang="pl-PL" sz="1400" dirty="0" smtClean="0"/>
              <a:t>. Po zakończeniu walk Polsko – Ukraińskich przeprowadza się do Kowna, następnie rozpoczyna studia medyczne we Lwowie.</a:t>
            </a:r>
            <a:endParaRPr lang="pl-PL" sz="14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17032"/>
            <a:ext cx="4392488" cy="252028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395536" y="3308960"/>
            <a:ext cx="43924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Willa Osińskich na ulicy Krętej 5, okres międzywojenny</a:t>
            </a:r>
            <a:endParaRPr lang="pl-PL" sz="11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395536" y="6237312"/>
            <a:ext cx="45365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Współczesny gmach Muzeum Narodowego Ziemi Przemyskiej</a:t>
            </a:r>
            <a:endParaRPr lang="pl-PL" sz="1100" dirty="0"/>
          </a:p>
        </p:txBody>
      </p:sp>
    </p:spTree>
    <p:extLst>
      <p:ext uri="{BB962C8B-B14F-4D97-AF65-F5344CB8AC3E}">
        <p14:creationId xmlns="" xmlns:p14="http://schemas.microsoft.com/office/powerpoint/2010/main" val="335865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79512" y="4795204"/>
            <a:ext cx="8856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Po kilku latach studiowania medycyny, Aleksander opuszcza Lwów w 1934 roku bez zdanego dyplomu. Wraca </a:t>
            </a:r>
            <a:r>
              <a:rPr lang="pl-PL" sz="1200" dirty="0" smtClean="0"/>
              <a:t>do matki do Hołuczkowa koło Sanoka. Często bywa w </a:t>
            </a:r>
            <a:r>
              <a:rPr lang="pl-PL" sz="1200" dirty="0"/>
              <a:t>Sanoku. </a:t>
            </a:r>
            <a:r>
              <a:rPr lang="pl-PL" sz="1200" dirty="0" smtClean="0"/>
              <a:t>Jeździ w teren, kolekcjonuje zabytki. Angażuje </a:t>
            </a:r>
            <a:r>
              <a:rPr lang="pl-PL" sz="1200" dirty="0"/>
              <a:t>się </a:t>
            </a:r>
            <a:r>
              <a:rPr lang="pl-PL" sz="1200" dirty="0" smtClean="0"/>
              <a:t>społecznie wraz </a:t>
            </a:r>
            <a:r>
              <a:rPr lang="pl-PL" sz="1200" dirty="0"/>
              <a:t>z dr. Bronisławem </a:t>
            </a:r>
            <a:r>
              <a:rPr lang="pl-PL" sz="1200" dirty="0" smtClean="0"/>
              <a:t>Skwarczyńskim, Stefanem Stefańskim i </a:t>
            </a:r>
            <a:r>
              <a:rPr lang="pl-PL" sz="1200" dirty="0"/>
              <a:t>A</a:t>
            </a:r>
            <a:r>
              <a:rPr lang="pl-PL" sz="1200" dirty="0" smtClean="0"/>
              <a:t>damem </a:t>
            </a:r>
            <a:r>
              <a:rPr lang="pl-PL" sz="1200" dirty="0" err="1" smtClean="0"/>
              <a:t>Fastnachtem</a:t>
            </a:r>
            <a:r>
              <a:rPr lang="pl-PL" sz="1200" dirty="0" smtClean="0"/>
              <a:t> </a:t>
            </a:r>
            <a:r>
              <a:rPr lang="pl-PL" sz="1200" dirty="0"/>
              <a:t>w działania na rzecz powołania muzeum w Sanoku. </a:t>
            </a:r>
            <a:r>
              <a:rPr lang="pl-PL" sz="1200" dirty="0" smtClean="0"/>
              <a:t>W wyniku ich inicjatywy Ministerstwo </a:t>
            </a:r>
            <a:r>
              <a:rPr lang="pl-PL" sz="1200" dirty="0"/>
              <a:t>Wyznań Religijnych i Oświecenia Publicznego zatwierdza projekt powstania Muzeum Ziemi Sanockiej. Siedziba muzeum mieści się w salach na parterze zamku sanockiego. Aleksander dostaje posadę kustosza i przeprowadza się do Sanoka. Jednym z jego zadań jest przeczesywanie terenów ziemi sanockiej w poszukiwaniu cennych zabytków i dzieł </a:t>
            </a:r>
            <a:r>
              <a:rPr lang="pl-PL" sz="1200" dirty="0" smtClean="0"/>
              <a:t>sztuki, które można by pozyskać do muzealnych kolekcji. Zna doskonale teren dzięki wcześniejszym wędrówką po bezdrożach Karpat z Kazimierzem Osińskim. </a:t>
            </a:r>
            <a:endParaRPr lang="pl-PL" sz="1200" dirty="0"/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629" y="116632"/>
            <a:ext cx="6660742" cy="4392488"/>
          </a:xfrm>
        </p:spPr>
      </p:pic>
      <p:sp>
        <p:nvSpPr>
          <p:cNvPr id="11" name="pole tekstowe 10"/>
          <p:cNvSpPr txBox="1"/>
          <p:nvPr/>
        </p:nvSpPr>
        <p:spPr>
          <a:xfrm>
            <a:off x="1115616" y="4509120"/>
            <a:ext cx="38884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Muzeum Ziemi Sanockiej w zamku, lata 30-te</a:t>
            </a:r>
            <a:endParaRPr lang="pl-PL" sz="1100" dirty="0"/>
          </a:p>
        </p:txBody>
      </p:sp>
    </p:spTree>
    <p:extLst>
      <p:ext uri="{BB962C8B-B14F-4D97-AF65-F5344CB8AC3E}">
        <p14:creationId xmlns="" xmlns:p14="http://schemas.microsoft.com/office/powerpoint/2010/main" val="389128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1304"/>
            <a:ext cx="4104456" cy="6266075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3597"/>
            <a:ext cx="3888432" cy="6263676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467544" y="6397273"/>
            <a:ext cx="38884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Aleksander Rybicki w pracy w muzeum, </a:t>
            </a:r>
            <a:r>
              <a:rPr lang="pl-PL" sz="1100" dirty="0"/>
              <a:t>S</a:t>
            </a:r>
            <a:r>
              <a:rPr lang="pl-PL" sz="1100" dirty="0" smtClean="0"/>
              <a:t>anok 1935</a:t>
            </a:r>
            <a:endParaRPr lang="pl-PL" sz="11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4932040" y="6397273"/>
            <a:ext cx="3692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Aleksander Rybicki i Stefan Stefański, Sanok 1935</a:t>
            </a:r>
            <a:endParaRPr lang="pl-PL" sz="1100" dirty="0"/>
          </a:p>
        </p:txBody>
      </p:sp>
    </p:spTree>
    <p:extLst>
      <p:ext uri="{BB962C8B-B14F-4D97-AF65-F5344CB8AC3E}">
        <p14:creationId xmlns="" xmlns:p14="http://schemas.microsoft.com/office/powerpoint/2010/main" val="271216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304</TotalTime>
  <Words>1655</Words>
  <Application>Microsoft Office PowerPoint</Application>
  <PresentationFormat>Pokaz na ekranie (4:3)</PresentationFormat>
  <Paragraphs>84</Paragraphs>
  <Slides>25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26" baseType="lpstr">
      <vt:lpstr>Hol</vt:lpstr>
      <vt:lpstr>PORTRET ULICZNY ALEKSANDRA RYBICKIEGO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Piotr</dc:creator>
  <cp:lastModifiedBy>Jola</cp:lastModifiedBy>
  <cp:revision>35</cp:revision>
  <dcterms:created xsi:type="dcterms:W3CDTF">2021-09-30T01:56:26Z</dcterms:created>
  <dcterms:modified xsi:type="dcterms:W3CDTF">2021-10-01T11:56:05Z</dcterms:modified>
</cp:coreProperties>
</file>