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8"/>
  </p:notesMasterIdLst>
  <p:sldIdLst>
    <p:sldId id="256" r:id="rId2"/>
    <p:sldId id="309" r:id="rId3"/>
    <p:sldId id="285" r:id="rId4"/>
    <p:sldId id="307" r:id="rId5"/>
    <p:sldId id="311" r:id="rId6"/>
    <p:sldId id="313" r:id="rId7"/>
    <p:sldId id="276" r:id="rId8"/>
    <p:sldId id="312" r:id="rId9"/>
    <p:sldId id="278" r:id="rId10"/>
    <p:sldId id="314" r:id="rId11"/>
    <p:sldId id="319" r:id="rId12"/>
    <p:sldId id="316" r:id="rId13"/>
    <p:sldId id="317" r:id="rId14"/>
    <p:sldId id="315" r:id="rId15"/>
    <p:sldId id="284" r:id="rId16"/>
    <p:sldId id="320" r:id="rId17"/>
    <p:sldId id="321" r:id="rId18"/>
    <p:sldId id="310" r:id="rId19"/>
    <p:sldId id="324" r:id="rId20"/>
    <p:sldId id="299" r:id="rId21"/>
    <p:sldId id="265" r:id="rId22"/>
    <p:sldId id="322" r:id="rId23"/>
    <p:sldId id="269" r:id="rId24"/>
    <p:sldId id="323" r:id="rId25"/>
    <p:sldId id="277" r:id="rId26"/>
    <p:sldId id="263" r:id="rId27"/>
    <p:sldId id="325" r:id="rId28"/>
    <p:sldId id="272" r:id="rId29"/>
    <p:sldId id="326" r:id="rId30"/>
    <p:sldId id="270" r:id="rId31"/>
    <p:sldId id="327" r:id="rId32"/>
    <p:sldId id="331" r:id="rId33"/>
    <p:sldId id="304" r:id="rId34"/>
    <p:sldId id="275" r:id="rId35"/>
    <p:sldId id="330" r:id="rId36"/>
    <p:sldId id="305" r:id="rId37"/>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ED512AB-2741-494C-B636-CEF2C3297B00}" type="datetimeFigureOut">
              <a:rPr lang="pl-PL" smtClean="0"/>
              <a:t>02.10.2022</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261D31-4580-4D84-8F95-28D7C9DDD1A1}" type="slidenum">
              <a:rPr lang="pl-PL" smtClean="0"/>
              <a:t>‹#›</a:t>
            </a:fld>
            <a:endParaRPr lang="pl-PL"/>
          </a:p>
        </p:txBody>
      </p:sp>
    </p:spTree>
    <p:extLst>
      <p:ext uri="{BB962C8B-B14F-4D97-AF65-F5344CB8AC3E}">
        <p14:creationId xmlns:p14="http://schemas.microsoft.com/office/powerpoint/2010/main" val="33388884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23261D31-4580-4D84-8F95-28D7C9DDD1A1}" type="slidenum">
              <a:rPr lang="pl-PL" smtClean="0"/>
              <a:t>1</a:t>
            </a:fld>
            <a:endParaRPr lang="pl-PL"/>
          </a:p>
        </p:txBody>
      </p:sp>
    </p:spTree>
    <p:extLst>
      <p:ext uri="{BB962C8B-B14F-4D97-AF65-F5344CB8AC3E}">
        <p14:creationId xmlns:p14="http://schemas.microsoft.com/office/powerpoint/2010/main" val="4160103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US" dirty="0"/>
          </a:p>
        </p:txBody>
      </p:sp>
      <p:sp>
        <p:nvSpPr>
          <p:cNvPr id="4" name="Symbol zastępczy numeru slajdu 3"/>
          <p:cNvSpPr>
            <a:spLocks noGrp="1"/>
          </p:cNvSpPr>
          <p:nvPr>
            <p:ph type="sldNum" sz="quarter" idx="10"/>
          </p:nvPr>
        </p:nvSpPr>
        <p:spPr/>
        <p:txBody>
          <a:bodyPr/>
          <a:lstStyle/>
          <a:p>
            <a:fld id="{23261D31-4580-4D84-8F95-28D7C9DDD1A1}" type="slidenum">
              <a:rPr lang="pl-PL" smtClean="0"/>
              <a:t>7</a:t>
            </a:fld>
            <a:endParaRPr lang="pl-PL"/>
          </a:p>
        </p:txBody>
      </p:sp>
    </p:spTree>
    <p:extLst>
      <p:ext uri="{BB962C8B-B14F-4D97-AF65-F5344CB8AC3E}">
        <p14:creationId xmlns:p14="http://schemas.microsoft.com/office/powerpoint/2010/main" val="1928890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US" dirty="0"/>
          </a:p>
        </p:txBody>
      </p:sp>
      <p:sp>
        <p:nvSpPr>
          <p:cNvPr id="4" name="Symbol zastępczy numeru slajdu 3"/>
          <p:cNvSpPr>
            <a:spLocks noGrp="1"/>
          </p:cNvSpPr>
          <p:nvPr>
            <p:ph type="sldNum" sz="quarter" idx="10"/>
          </p:nvPr>
        </p:nvSpPr>
        <p:spPr/>
        <p:txBody>
          <a:bodyPr/>
          <a:lstStyle/>
          <a:p>
            <a:fld id="{23261D31-4580-4D84-8F95-28D7C9DDD1A1}" type="slidenum">
              <a:rPr lang="pl-PL" smtClean="0"/>
              <a:t>12</a:t>
            </a:fld>
            <a:endParaRPr lang="pl-PL"/>
          </a:p>
        </p:txBody>
      </p:sp>
    </p:spTree>
    <p:extLst>
      <p:ext uri="{BB962C8B-B14F-4D97-AF65-F5344CB8AC3E}">
        <p14:creationId xmlns:p14="http://schemas.microsoft.com/office/powerpoint/2010/main" val="4209267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23261D31-4580-4D84-8F95-28D7C9DDD1A1}" type="slidenum">
              <a:rPr lang="pl-PL" smtClean="0"/>
              <a:t>15</a:t>
            </a:fld>
            <a:endParaRPr lang="pl-PL"/>
          </a:p>
        </p:txBody>
      </p:sp>
    </p:spTree>
    <p:extLst>
      <p:ext uri="{BB962C8B-B14F-4D97-AF65-F5344CB8AC3E}">
        <p14:creationId xmlns:p14="http://schemas.microsoft.com/office/powerpoint/2010/main" val="1681964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US" dirty="0"/>
          </a:p>
        </p:txBody>
      </p:sp>
      <p:sp>
        <p:nvSpPr>
          <p:cNvPr id="4" name="Symbol zastępczy numeru slajdu 3"/>
          <p:cNvSpPr>
            <a:spLocks noGrp="1"/>
          </p:cNvSpPr>
          <p:nvPr>
            <p:ph type="sldNum" sz="quarter" idx="10"/>
          </p:nvPr>
        </p:nvSpPr>
        <p:spPr/>
        <p:txBody>
          <a:bodyPr/>
          <a:lstStyle/>
          <a:p>
            <a:fld id="{23261D31-4580-4D84-8F95-28D7C9DDD1A1}" type="slidenum">
              <a:rPr lang="pl-PL" smtClean="0"/>
              <a:t>18</a:t>
            </a:fld>
            <a:endParaRPr lang="pl-PL"/>
          </a:p>
        </p:txBody>
      </p:sp>
    </p:spTree>
    <p:extLst>
      <p:ext uri="{BB962C8B-B14F-4D97-AF65-F5344CB8AC3E}">
        <p14:creationId xmlns:p14="http://schemas.microsoft.com/office/powerpoint/2010/main" val="29508793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23261D31-4580-4D84-8F95-28D7C9DDD1A1}" type="slidenum">
              <a:rPr lang="pl-PL" smtClean="0"/>
              <a:t>34</a:t>
            </a:fld>
            <a:endParaRPr lang="pl-PL"/>
          </a:p>
        </p:txBody>
      </p:sp>
    </p:spTree>
    <p:extLst>
      <p:ext uri="{BB962C8B-B14F-4D97-AF65-F5344CB8AC3E}">
        <p14:creationId xmlns:p14="http://schemas.microsoft.com/office/powerpoint/2010/main" val="99166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pl-PL" smtClean="0"/>
              <a:t>Kliknij, aby edytować styl</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en-US" dirty="0"/>
          </a:p>
        </p:txBody>
      </p:sp>
      <p:sp>
        <p:nvSpPr>
          <p:cNvPr id="7" name="Date Placeholder 6"/>
          <p:cNvSpPr>
            <a:spLocks noGrp="1"/>
          </p:cNvSpPr>
          <p:nvPr>
            <p:ph type="dt" sz="half" idx="10"/>
          </p:nvPr>
        </p:nvSpPr>
        <p:spPr/>
        <p:txBody>
          <a:bodyPr/>
          <a:lstStyle/>
          <a:p>
            <a:fld id="{FD17FA3B-C404-4317-B0BC-953931111309}" type="datetimeFigureOut">
              <a:rPr lang="pl-PL" smtClean="0"/>
              <a:t>02.10.2022</a:t>
            </a:fld>
            <a:endParaRPr lang="pl-PL"/>
          </a:p>
        </p:txBody>
      </p:sp>
      <p:sp>
        <p:nvSpPr>
          <p:cNvPr id="8" name="Slide Number Placeholder 7"/>
          <p:cNvSpPr>
            <a:spLocks noGrp="1"/>
          </p:cNvSpPr>
          <p:nvPr>
            <p:ph type="sldNum" sz="quarter" idx="11"/>
          </p:nvPr>
        </p:nvSpPr>
        <p:spPr/>
        <p:txBody>
          <a:bodyPr/>
          <a:lstStyle/>
          <a:p>
            <a:fld id="{0931897F-8F23-433E-A660-EFF8D3EDA506}" type="slidenum">
              <a:rPr lang="pl-PL" smtClean="0"/>
              <a:t>‹#›</a:t>
            </a:fld>
            <a:endParaRPr lang="pl-PL"/>
          </a:p>
        </p:txBody>
      </p:sp>
      <p:sp>
        <p:nvSpPr>
          <p:cNvPr id="9" name="Footer Placeholder 8"/>
          <p:cNvSpPr>
            <a:spLocks noGrp="1"/>
          </p:cNvSpPr>
          <p:nvPr>
            <p:ph type="ftr" sz="quarter" idx="12"/>
          </p:nvPr>
        </p:nvSpPr>
        <p:spPr/>
        <p:txBody>
          <a:bodyPr/>
          <a:lstStyle/>
          <a:p>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a:p>
        </p:txBody>
      </p:sp>
      <p:sp>
        <p:nvSpPr>
          <p:cNvPr id="3" name="Vertical Text Placeholder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Date Placeholder 3"/>
          <p:cNvSpPr>
            <a:spLocks noGrp="1"/>
          </p:cNvSpPr>
          <p:nvPr>
            <p:ph type="dt" sz="half" idx="10"/>
          </p:nvPr>
        </p:nvSpPr>
        <p:spPr/>
        <p:txBody>
          <a:bodyPr/>
          <a:lstStyle/>
          <a:p>
            <a:fld id="{FD17FA3B-C404-4317-B0BC-953931111309}" type="datetimeFigureOut">
              <a:rPr lang="pl-PL" smtClean="0"/>
              <a:t>02.10.2022</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0931897F-8F23-433E-A660-EFF8D3EDA506}" type="slidenum">
              <a:rPr lang="pl-PL" smtClean="0"/>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pl-PL" smtClean="0"/>
              <a:t>Kliknij, aby edytować styl</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Date Placeholder 3"/>
          <p:cNvSpPr>
            <a:spLocks noGrp="1"/>
          </p:cNvSpPr>
          <p:nvPr>
            <p:ph type="dt" sz="half" idx="10"/>
          </p:nvPr>
        </p:nvSpPr>
        <p:spPr/>
        <p:txBody>
          <a:bodyPr/>
          <a:lstStyle/>
          <a:p>
            <a:fld id="{FD17FA3B-C404-4317-B0BC-953931111309}" type="datetimeFigureOut">
              <a:rPr lang="pl-PL" smtClean="0"/>
              <a:t>02.10.2022</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0931897F-8F23-433E-A660-EFF8D3EDA506}" type="slidenum">
              <a:rPr lang="pl-PL" smtClean="0"/>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a:p>
        </p:txBody>
      </p:sp>
      <p:sp>
        <p:nvSpPr>
          <p:cNvPr id="3" name="Content Placeholder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FD17FA3B-C404-4317-B0BC-953931111309}" type="datetimeFigureOut">
              <a:rPr lang="pl-PL" smtClean="0"/>
              <a:t>02.10.2022</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0931897F-8F23-433E-A660-EFF8D3EDA506}" type="slidenum">
              <a:rPr lang="pl-PL" smtClean="0"/>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pl-PL" smtClean="0"/>
              <a:t>Kliknij, aby edytować styl</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Date Placeholder 3"/>
          <p:cNvSpPr>
            <a:spLocks noGrp="1"/>
          </p:cNvSpPr>
          <p:nvPr>
            <p:ph type="dt" sz="half" idx="10"/>
          </p:nvPr>
        </p:nvSpPr>
        <p:spPr/>
        <p:txBody>
          <a:bodyPr/>
          <a:lstStyle/>
          <a:p>
            <a:fld id="{FD17FA3B-C404-4317-B0BC-953931111309}" type="datetimeFigureOut">
              <a:rPr lang="pl-PL" smtClean="0"/>
              <a:t>02.10.2022</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0931897F-8F23-433E-A660-EFF8D3EDA506}" type="slidenum">
              <a:rPr lang="pl-PL" smtClean="0"/>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D17FA3B-C404-4317-B0BC-953931111309}" type="datetimeFigureOut">
              <a:rPr lang="pl-PL" smtClean="0"/>
              <a:t>02.10.2022</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0931897F-8F23-433E-A660-EFF8D3EDA506}" type="slidenum">
              <a:rPr lang="pl-PL" smtClean="0"/>
              <a:t>‹#›</a:t>
            </a:fld>
            <a:endParaRPr lang="pl-PL"/>
          </a:p>
        </p:txBody>
      </p:sp>
      <p:sp>
        <p:nvSpPr>
          <p:cNvPr id="9" name="Title 8"/>
          <p:cNvSpPr>
            <a:spLocks noGrp="1"/>
          </p:cNvSpPr>
          <p:nvPr>
            <p:ph type="title"/>
          </p:nvPr>
        </p:nvSpPr>
        <p:spPr>
          <a:xfrm>
            <a:off x="914400" y="1544715"/>
            <a:ext cx="7315200" cy="1154097"/>
          </a:xfrm>
        </p:spPr>
        <p:txBody>
          <a:bodyPr/>
          <a:lstStyle/>
          <a:p>
            <a:r>
              <a:rPr lang="pl-PL" smtClean="0"/>
              <a:t>Kliknij, aby edytować styl</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7" name="Date Placeholder 6"/>
          <p:cNvSpPr>
            <a:spLocks noGrp="1"/>
          </p:cNvSpPr>
          <p:nvPr>
            <p:ph type="dt" sz="half" idx="10"/>
          </p:nvPr>
        </p:nvSpPr>
        <p:spPr/>
        <p:txBody>
          <a:bodyPr/>
          <a:lstStyle/>
          <a:p>
            <a:fld id="{FD17FA3B-C404-4317-B0BC-953931111309}" type="datetimeFigureOut">
              <a:rPr lang="pl-PL" smtClean="0"/>
              <a:t>02.10.2022</a:t>
            </a:fld>
            <a:endParaRPr lang="pl-PL"/>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fld id="{0931897F-8F23-433E-A660-EFF8D3EDA506}" type="slidenum">
              <a:rPr lang="pl-PL" smtClean="0"/>
              <a:t>‹#›</a:t>
            </a:fld>
            <a:endParaRPr lang="pl-PL"/>
          </a:p>
        </p:txBody>
      </p:sp>
      <p:sp>
        <p:nvSpPr>
          <p:cNvPr id="10" name="Title 9"/>
          <p:cNvSpPr>
            <a:spLocks noGrp="1"/>
          </p:cNvSpPr>
          <p:nvPr>
            <p:ph type="title"/>
          </p:nvPr>
        </p:nvSpPr>
        <p:spPr>
          <a:xfrm>
            <a:off x="914400" y="1544715"/>
            <a:ext cx="7315200" cy="1154097"/>
          </a:xfrm>
        </p:spPr>
        <p:txBody>
          <a:bodyPr/>
          <a:lstStyle/>
          <a:p>
            <a:r>
              <a:rPr lang="pl-PL" smtClean="0"/>
              <a:t>Kliknij, aby edytować styl</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a:p>
        </p:txBody>
      </p:sp>
      <p:sp>
        <p:nvSpPr>
          <p:cNvPr id="3" name="Date Placeholder 2"/>
          <p:cNvSpPr>
            <a:spLocks noGrp="1"/>
          </p:cNvSpPr>
          <p:nvPr>
            <p:ph type="dt" sz="half" idx="10"/>
          </p:nvPr>
        </p:nvSpPr>
        <p:spPr/>
        <p:txBody>
          <a:bodyPr/>
          <a:lstStyle/>
          <a:p>
            <a:fld id="{FD17FA3B-C404-4317-B0BC-953931111309}" type="datetimeFigureOut">
              <a:rPr lang="pl-PL" smtClean="0"/>
              <a:t>02.10.2022</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0931897F-8F23-433E-A660-EFF8D3EDA506}" type="slidenum">
              <a:rPr lang="pl-PL" smtClean="0"/>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17FA3B-C404-4317-B0BC-953931111309}" type="datetimeFigureOut">
              <a:rPr lang="pl-PL" smtClean="0"/>
              <a:t>02.10.2022</a:t>
            </a:fld>
            <a:endParaRPr lang="pl-PL"/>
          </a:p>
        </p:txBody>
      </p:sp>
      <p:sp>
        <p:nvSpPr>
          <p:cNvPr id="3" name="Footer Placeholder 2"/>
          <p:cNvSpPr>
            <a:spLocks noGrp="1"/>
          </p:cNvSpPr>
          <p:nvPr>
            <p:ph type="ftr" sz="quarter" idx="11"/>
          </p:nvPr>
        </p:nvSpPr>
        <p:spPr/>
        <p:txBody>
          <a:bodyPr/>
          <a:lstStyle/>
          <a:p>
            <a:endParaRPr lang="pl-PL"/>
          </a:p>
        </p:txBody>
      </p:sp>
      <p:sp>
        <p:nvSpPr>
          <p:cNvPr id="4" name="Slide Number Placeholder 3"/>
          <p:cNvSpPr>
            <a:spLocks noGrp="1"/>
          </p:cNvSpPr>
          <p:nvPr>
            <p:ph type="sldNum" sz="quarter" idx="12"/>
          </p:nvPr>
        </p:nvSpPr>
        <p:spPr/>
        <p:txBody>
          <a:bodyPr/>
          <a:lstStyle/>
          <a:p>
            <a:fld id="{0931897F-8F23-433E-A660-EFF8D3EDA506}" type="slidenum">
              <a:rPr lang="pl-PL" smtClean="0"/>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pl-PL" smtClean="0"/>
              <a:t>Kliknij, aby edytować styl</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Date Placeholder 4"/>
          <p:cNvSpPr>
            <a:spLocks noGrp="1"/>
          </p:cNvSpPr>
          <p:nvPr>
            <p:ph type="dt" sz="half" idx="10"/>
          </p:nvPr>
        </p:nvSpPr>
        <p:spPr/>
        <p:txBody>
          <a:bodyPr/>
          <a:lstStyle/>
          <a:p>
            <a:fld id="{FD17FA3B-C404-4317-B0BC-953931111309}" type="datetimeFigureOut">
              <a:rPr lang="pl-PL" smtClean="0"/>
              <a:t>02.10.2022</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0931897F-8F23-433E-A660-EFF8D3EDA506}" type="slidenum">
              <a:rPr lang="pl-PL" smtClean="0"/>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pl-PL" smtClean="0"/>
              <a:t>Kliknij, aby edytować styl</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smtClean="0"/>
              <a:t>Kliknij ikonę, aby dodać obraz</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Date Placeholder 4"/>
          <p:cNvSpPr>
            <a:spLocks noGrp="1"/>
          </p:cNvSpPr>
          <p:nvPr>
            <p:ph type="dt" sz="half" idx="10"/>
          </p:nvPr>
        </p:nvSpPr>
        <p:spPr/>
        <p:txBody>
          <a:bodyPr/>
          <a:lstStyle/>
          <a:p>
            <a:fld id="{FD17FA3B-C404-4317-B0BC-953931111309}" type="datetimeFigureOut">
              <a:rPr lang="pl-PL" smtClean="0"/>
              <a:t>02.10.2022</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0931897F-8F23-433E-A660-EFF8D3EDA506}" type="slidenum">
              <a:rPr lang="pl-PL" smtClean="0"/>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pl-PL" smtClean="0"/>
              <a:t>Kliknij, aby edytować styl</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FD17FA3B-C404-4317-B0BC-953931111309}" type="datetimeFigureOut">
              <a:rPr lang="pl-PL" smtClean="0"/>
              <a:t>02.10.2022</a:t>
            </a:fld>
            <a:endParaRPr lang="pl-PL"/>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0931897F-8F23-433E-A660-EFF8D3EDA506}" type="slidenum">
              <a:rPr lang="pl-PL" smtClean="0"/>
              <a:t>‹#›</a:t>
            </a:fld>
            <a:endParaRPr lang="pl-PL"/>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pl-PL"/>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533400" y="1052736"/>
            <a:ext cx="7851648" cy="3600400"/>
          </a:xfrm>
        </p:spPr>
        <p:txBody>
          <a:bodyPr>
            <a:noAutofit/>
          </a:bodyPr>
          <a:lstStyle/>
          <a:p>
            <a:pPr algn="ctr"/>
            <a:r>
              <a:rPr lang="pl-PL" sz="5400" b="1" dirty="0" smtClean="0"/>
              <a:t>Uliczne portrety – </a:t>
            </a:r>
            <a:br>
              <a:rPr lang="pl-PL" sz="5400" b="1" dirty="0" smtClean="0"/>
            </a:br>
            <a:r>
              <a:rPr lang="pl-PL" sz="5400" b="1" dirty="0" smtClean="0"/>
              <a:t>czyli o tych, którzy tworzyli historię twojego miasta</a:t>
            </a:r>
            <a:endParaRPr lang="pl-PL" sz="5400" b="1" dirty="0"/>
          </a:p>
        </p:txBody>
      </p:sp>
      <p:sp>
        <p:nvSpPr>
          <p:cNvPr id="3" name="Podtytuł 2"/>
          <p:cNvSpPr>
            <a:spLocks noGrp="1"/>
          </p:cNvSpPr>
          <p:nvPr>
            <p:ph type="subTitle" idx="1"/>
          </p:nvPr>
        </p:nvSpPr>
        <p:spPr>
          <a:xfrm>
            <a:off x="533400" y="4365104"/>
            <a:ext cx="7854696" cy="1872208"/>
          </a:xfrm>
        </p:spPr>
        <p:txBody>
          <a:bodyPr>
            <a:normAutofit fontScale="85000" lnSpcReduction="20000"/>
          </a:bodyPr>
          <a:lstStyle/>
          <a:p>
            <a:endParaRPr lang="pl-PL" dirty="0" smtClean="0"/>
          </a:p>
          <a:p>
            <a:endParaRPr lang="pl-PL" dirty="0"/>
          </a:p>
          <a:p>
            <a:endParaRPr lang="pl-PL" dirty="0" smtClean="0"/>
          </a:p>
          <a:p>
            <a:endParaRPr lang="pl-PL" dirty="0" smtClean="0"/>
          </a:p>
          <a:p>
            <a:endParaRPr lang="pl-PL" dirty="0" smtClean="0"/>
          </a:p>
          <a:p>
            <a:pPr algn="r"/>
            <a:r>
              <a:rPr lang="pl-PL" b="1" dirty="0" smtClean="0"/>
              <a:t>Krzysztof </a:t>
            </a:r>
            <a:r>
              <a:rPr lang="pl-PL" b="1" dirty="0" err="1" smtClean="0"/>
              <a:t>Haptaś</a:t>
            </a:r>
            <a:endParaRPr lang="pl-PL" b="1" dirty="0"/>
          </a:p>
        </p:txBody>
      </p:sp>
    </p:spTree>
    <p:extLst>
      <p:ext uri="{BB962C8B-B14F-4D97-AF65-F5344CB8AC3E}">
        <p14:creationId xmlns:p14="http://schemas.microsoft.com/office/powerpoint/2010/main" val="8656458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914400" y="1196751"/>
            <a:ext cx="7315200" cy="5112609"/>
          </a:xfrm>
        </p:spPr>
        <p:txBody>
          <a:bodyPr>
            <a:normAutofit/>
          </a:bodyPr>
          <a:lstStyle/>
          <a:p>
            <a:pPr marL="45720" lvl="0" indent="0">
              <a:buClr>
                <a:srgbClr val="FF8600"/>
              </a:buClr>
              <a:buNone/>
            </a:pPr>
            <a:r>
              <a:rPr lang="pl-PL" sz="3200" b="1" dirty="0" smtClean="0">
                <a:solidFill>
                  <a:prstClr val="white"/>
                </a:solidFill>
              </a:rPr>
              <a:t>Dość szybko musiałem przerwać zarobkowanie i </a:t>
            </a:r>
            <a:r>
              <a:rPr lang="pl-PL" sz="3200" b="1" dirty="0" smtClean="0">
                <a:solidFill>
                  <a:prstClr val="white"/>
                </a:solidFill>
              </a:rPr>
              <a:t>odbyć służbę wojskową. Służyłem w </a:t>
            </a:r>
            <a:r>
              <a:rPr lang="pl-PL" sz="3200" b="1" dirty="0" err="1">
                <a:solidFill>
                  <a:prstClr val="white"/>
                </a:solidFill>
              </a:rPr>
              <a:t>c.k</a:t>
            </a:r>
            <a:r>
              <a:rPr lang="pl-PL" sz="3200" b="1" dirty="0">
                <a:solidFill>
                  <a:prstClr val="white"/>
                </a:solidFill>
              </a:rPr>
              <a:t>. 17. </a:t>
            </a:r>
            <a:r>
              <a:rPr lang="pl-PL" sz="3200" b="1" dirty="0" smtClean="0">
                <a:solidFill>
                  <a:prstClr val="white"/>
                </a:solidFill>
              </a:rPr>
              <a:t>pułku piechoty przez dwa lata, od 1898 r. Po </a:t>
            </a:r>
            <a:r>
              <a:rPr lang="pl-PL" sz="3200" b="1" dirty="0">
                <a:solidFill>
                  <a:prstClr val="white"/>
                </a:solidFill>
              </a:rPr>
              <a:t>jej zakończeniu </a:t>
            </a:r>
            <a:r>
              <a:rPr lang="pl-PL" sz="3200" b="1" dirty="0" smtClean="0">
                <a:solidFill>
                  <a:prstClr val="white"/>
                </a:solidFill>
              </a:rPr>
              <a:t>pracowałem </a:t>
            </a:r>
            <a:br>
              <a:rPr lang="pl-PL" sz="3200" b="1" dirty="0" smtClean="0">
                <a:solidFill>
                  <a:prstClr val="white"/>
                </a:solidFill>
              </a:rPr>
            </a:br>
            <a:r>
              <a:rPr lang="pl-PL" sz="3200" b="1" dirty="0" smtClean="0">
                <a:solidFill>
                  <a:prstClr val="white"/>
                </a:solidFill>
              </a:rPr>
              <a:t>w </a:t>
            </a:r>
            <a:r>
              <a:rPr lang="pl-PL" sz="3200" b="1" dirty="0">
                <a:solidFill>
                  <a:prstClr val="white"/>
                </a:solidFill>
              </a:rPr>
              <a:t>stolicy cesarstwa Austro-Węgier, w Wiedniu. </a:t>
            </a:r>
            <a:r>
              <a:rPr lang="pl-PL" sz="3200" b="1" dirty="0" smtClean="0">
                <a:solidFill>
                  <a:prstClr val="white"/>
                </a:solidFill>
              </a:rPr>
              <a:t>Byłem </a:t>
            </a:r>
            <a:r>
              <a:rPr lang="pl-PL" sz="3200" b="1" dirty="0">
                <a:solidFill>
                  <a:prstClr val="white"/>
                </a:solidFill>
              </a:rPr>
              <a:t>mechanikiem</a:t>
            </a:r>
            <a:r>
              <a:rPr lang="pl-PL" sz="3200" b="1" dirty="0" smtClean="0">
                <a:solidFill>
                  <a:prstClr val="white"/>
                </a:solidFill>
              </a:rPr>
              <a:t>.</a:t>
            </a:r>
            <a:endParaRPr lang="pl-PL" sz="3200" b="1" dirty="0">
              <a:solidFill>
                <a:prstClr val="white"/>
              </a:solidFill>
            </a:endParaRPr>
          </a:p>
        </p:txBody>
      </p:sp>
    </p:spTree>
    <p:extLst>
      <p:ext uri="{BB962C8B-B14F-4D97-AF65-F5344CB8AC3E}">
        <p14:creationId xmlns:p14="http://schemas.microsoft.com/office/powerpoint/2010/main" val="38312542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914400" y="620688"/>
            <a:ext cx="7315200" cy="1152128"/>
          </a:xfrm>
        </p:spPr>
        <p:txBody>
          <a:bodyPr>
            <a:normAutofit/>
          </a:bodyPr>
          <a:lstStyle/>
          <a:p>
            <a:pPr algn="ctr"/>
            <a:r>
              <a:rPr lang="pl-PL" b="1" dirty="0" smtClean="0"/>
              <a:t>Wiek dojrzały</a:t>
            </a:r>
            <a:endParaRPr lang="en-US" b="1" dirty="0"/>
          </a:p>
        </p:txBody>
      </p:sp>
      <p:sp>
        <p:nvSpPr>
          <p:cNvPr id="3" name="Podtytuł 2"/>
          <p:cNvSpPr>
            <a:spLocks noGrp="1"/>
          </p:cNvSpPr>
          <p:nvPr>
            <p:ph type="subTitle" idx="1"/>
          </p:nvPr>
        </p:nvSpPr>
        <p:spPr>
          <a:xfrm>
            <a:off x="755576" y="1988840"/>
            <a:ext cx="7560840" cy="4536504"/>
          </a:xfrm>
        </p:spPr>
        <p:txBody>
          <a:bodyPr>
            <a:normAutofit/>
          </a:bodyPr>
          <a:lstStyle/>
          <a:p>
            <a:r>
              <a:rPr lang="pl-PL" sz="3200" b="1" dirty="0" smtClean="0">
                <a:solidFill>
                  <a:prstClr val="white"/>
                </a:solidFill>
              </a:rPr>
              <a:t>Wyjazdy </a:t>
            </a:r>
            <a:r>
              <a:rPr lang="pl-PL" sz="3200" b="1" dirty="0">
                <a:solidFill>
                  <a:prstClr val="white"/>
                </a:solidFill>
              </a:rPr>
              <a:t>do Sosnowca </a:t>
            </a:r>
            <a:r>
              <a:rPr lang="pl-PL" sz="3200" b="1" dirty="0" smtClean="0">
                <a:solidFill>
                  <a:prstClr val="white"/>
                </a:solidFill>
              </a:rPr>
              <a:t>i Wiednia otworzyły </a:t>
            </a:r>
            <a:r>
              <a:rPr lang="pl-PL" sz="3200" b="1" dirty="0">
                <a:solidFill>
                  <a:prstClr val="white"/>
                </a:solidFill>
              </a:rPr>
              <a:t>mi oczy na świat. Zapragnąłem realizować swoje marzenia o dobrobycie za „wielką wodą”. </a:t>
            </a:r>
            <a:r>
              <a:rPr lang="pl-PL" sz="3200" b="1" dirty="0" smtClean="0">
                <a:solidFill>
                  <a:prstClr val="white"/>
                </a:solidFill>
              </a:rPr>
              <a:t>W </a:t>
            </a:r>
            <a:r>
              <a:rPr lang="pl-PL" sz="3200" b="1" dirty="0">
                <a:solidFill>
                  <a:prstClr val="white"/>
                </a:solidFill>
              </a:rPr>
              <a:t>1901 r. wyemigrowałem do Stanów Zjednoczonych Ameryki Północnej. Osiadłem w Nowym Jorku. Prowadziłem tam rzeźnię </a:t>
            </a:r>
            <a:r>
              <a:rPr lang="pl-PL" sz="3200" b="1" dirty="0" smtClean="0">
                <a:solidFill>
                  <a:prstClr val="white"/>
                </a:solidFill>
              </a:rPr>
              <a:t>i </a:t>
            </a:r>
            <a:r>
              <a:rPr lang="pl-PL" sz="3200" b="1" dirty="0">
                <a:solidFill>
                  <a:prstClr val="white"/>
                </a:solidFill>
              </a:rPr>
              <a:t>sklep delikatesowy.</a:t>
            </a:r>
            <a:endParaRPr lang="en-US" dirty="0"/>
          </a:p>
        </p:txBody>
      </p:sp>
    </p:spTree>
    <p:extLst>
      <p:ext uri="{BB962C8B-B14F-4D97-AF65-F5344CB8AC3E}">
        <p14:creationId xmlns:p14="http://schemas.microsoft.com/office/powerpoint/2010/main" val="4031525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zawartości 3"/>
          <p:cNvSpPr>
            <a:spLocks noGrp="1"/>
          </p:cNvSpPr>
          <p:nvPr>
            <p:ph sz="quarter" idx="14"/>
          </p:nvPr>
        </p:nvSpPr>
        <p:spPr>
          <a:xfrm>
            <a:off x="827584" y="1196752"/>
            <a:ext cx="7420304" cy="5142135"/>
          </a:xfrm>
        </p:spPr>
        <p:txBody>
          <a:bodyPr>
            <a:normAutofit/>
          </a:bodyPr>
          <a:lstStyle/>
          <a:p>
            <a:pPr marL="45720" indent="0">
              <a:buNone/>
            </a:pPr>
            <a:r>
              <a:rPr lang="pl-PL" sz="3200" b="1" dirty="0" smtClean="0"/>
              <a:t>Już wówczas moja głowa kipiała wręcz od różnych pomysłów. Pierwsze własne wynalazki zastosowałem jeszcze na </a:t>
            </a:r>
            <a:r>
              <a:rPr lang="pl-PL" sz="3200" b="1" dirty="0" smtClean="0"/>
              <a:t>ziemi </a:t>
            </a:r>
            <a:r>
              <a:rPr lang="pl-PL" sz="3200" b="1" dirty="0" smtClean="0"/>
              <a:t>amerykańskiej. Udało mi się np. zaprojektować urządzenie, przy pomocy którego przesunąłem bez uszczerbku dom na odległość ponad 50 m.</a:t>
            </a:r>
            <a:endParaRPr lang="en-US" sz="3200" b="1" dirty="0"/>
          </a:p>
        </p:txBody>
      </p:sp>
    </p:spTree>
    <p:extLst>
      <p:ext uri="{BB962C8B-B14F-4D97-AF65-F5344CB8AC3E}">
        <p14:creationId xmlns:p14="http://schemas.microsoft.com/office/powerpoint/2010/main" val="1643061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dtytuł 2"/>
          <p:cNvSpPr>
            <a:spLocks noGrp="1"/>
          </p:cNvSpPr>
          <p:nvPr>
            <p:ph type="subTitle" idx="1"/>
          </p:nvPr>
        </p:nvSpPr>
        <p:spPr>
          <a:xfrm>
            <a:off x="914400" y="1196752"/>
            <a:ext cx="7315200" cy="5114410"/>
          </a:xfrm>
        </p:spPr>
        <p:txBody>
          <a:bodyPr>
            <a:normAutofit/>
          </a:bodyPr>
          <a:lstStyle/>
          <a:p>
            <a:r>
              <a:rPr lang="pl-PL" sz="3200" b="1" dirty="0" smtClean="0"/>
              <a:t>Będąc na obczyźnie tęskniłem za Ojczyzną, choć będącą w rękach zaborców. Prowadziłem działalność patriotyczną i filantropijną wśród amerykańskiej Polonii. </a:t>
            </a:r>
            <a:r>
              <a:rPr lang="pl-PL" sz="3200" b="1" dirty="0" smtClean="0"/>
              <a:t>Przeżywając w bólach rodzącą się upragnioną </a:t>
            </a:r>
            <a:r>
              <a:rPr lang="pl-PL" sz="3200" b="1" dirty="0" smtClean="0"/>
              <a:t>wolność Polski, zakupiłem pakiet akcji Banku Związku Spółek Zarobkowych </a:t>
            </a:r>
            <a:r>
              <a:rPr lang="pl-PL" sz="3200" b="1" dirty="0" smtClean="0"/>
              <a:t>w </a:t>
            </a:r>
            <a:r>
              <a:rPr lang="pl-PL" sz="3200" b="1" dirty="0" smtClean="0"/>
              <a:t>Poznaniu. </a:t>
            </a:r>
            <a:endParaRPr lang="en-US" sz="3200" b="1" dirty="0"/>
          </a:p>
        </p:txBody>
      </p:sp>
    </p:spTree>
    <p:extLst>
      <p:ext uri="{BB962C8B-B14F-4D97-AF65-F5344CB8AC3E}">
        <p14:creationId xmlns:p14="http://schemas.microsoft.com/office/powerpoint/2010/main" val="40843114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zawartości 3"/>
          <p:cNvSpPr>
            <a:spLocks noGrp="1"/>
          </p:cNvSpPr>
          <p:nvPr>
            <p:ph sz="quarter" idx="14"/>
          </p:nvPr>
        </p:nvSpPr>
        <p:spPr>
          <a:xfrm>
            <a:off x="827584" y="1196752"/>
            <a:ext cx="7420304" cy="5142135"/>
          </a:xfrm>
        </p:spPr>
        <p:txBody>
          <a:bodyPr>
            <a:normAutofit/>
          </a:bodyPr>
          <a:lstStyle/>
          <a:p>
            <a:pPr marL="45720" lvl="0" indent="0">
              <a:buClr>
                <a:srgbClr val="FF8600"/>
              </a:buClr>
              <a:buNone/>
            </a:pPr>
            <a:r>
              <a:rPr lang="pl-PL" sz="3200" b="1" dirty="0">
                <a:solidFill>
                  <a:prstClr val="white"/>
                </a:solidFill>
              </a:rPr>
              <a:t>Podczas pobytu za oceanem </a:t>
            </a:r>
            <a:r>
              <a:rPr lang="pl-PL" sz="3200" b="1" dirty="0" smtClean="0">
                <a:solidFill>
                  <a:prstClr val="white"/>
                </a:solidFill>
              </a:rPr>
              <a:t>zmieniłem także </a:t>
            </a:r>
            <a:r>
              <a:rPr lang="pl-PL" sz="3200" b="1" dirty="0">
                <a:solidFill>
                  <a:prstClr val="white"/>
                </a:solidFill>
              </a:rPr>
              <a:t>swój </a:t>
            </a:r>
            <a:r>
              <a:rPr lang="pl-PL" sz="3200" b="1" dirty="0" smtClean="0">
                <a:solidFill>
                  <a:prstClr val="white"/>
                </a:solidFill>
              </a:rPr>
              <a:t>stan </a:t>
            </a:r>
            <a:r>
              <a:rPr lang="pl-PL" sz="3200" b="1" dirty="0">
                <a:solidFill>
                  <a:prstClr val="white"/>
                </a:solidFill>
              </a:rPr>
              <a:t>cywilny. </a:t>
            </a:r>
            <a:r>
              <a:rPr lang="pl-PL" sz="3200" b="1" dirty="0" smtClean="0">
                <a:solidFill>
                  <a:prstClr val="white"/>
                </a:solidFill>
              </a:rPr>
              <a:t>Ożeniłem </a:t>
            </a:r>
            <a:r>
              <a:rPr lang="pl-PL" sz="3200" b="1" dirty="0">
                <a:solidFill>
                  <a:prstClr val="white"/>
                </a:solidFill>
              </a:rPr>
              <a:t>się ze </a:t>
            </a:r>
            <a:r>
              <a:rPr lang="pl-PL" sz="3200" b="1" dirty="0" smtClean="0">
                <a:solidFill>
                  <a:prstClr val="white"/>
                </a:solidFill>
              </a:rPr>
              <a:t>wspaniałą kobietą, Stefanią </a:t>
            </a:r>
            <a:r>
              <a:rPr lang="pl-PL" sz="3200" b="1" dirty="0">
                <a:solidFill>
                  <a:prstClr val="white"/>
                </a:solidFill>
              </a:rPr>
              <a:t>z domu </a:t>
            </a:r>
            <a:r>
              <a:rPr lang="pl-PL" sz="3200" b="1" dirty="0" smtClean="0">
                <a:solidFill>
                  <a:prstClr val="white"/>
                </a:solidFill>
              </a:rPr>
              <a:t>Wydro (tak, tak, moja matka też nosiła to samo nazwisko panieńskie), </a:t>
            </a:r>
            <a:r>
              <a:rPr lang="pl-PL" sz="3200" b="1" dirty="0">
                <a:solidFill>
                  <a:prstClr val="white"/>
                </a:solidFill>
              </a:rPr>
              <a:t>mielczanką przybyłą tutaj również w celu poprawy swojego bytu</a:t>
            </a:r>
            <a:r>
              <a:rPr lang="pl-PL" sz="3200" b="1" dirty="0" smtClean="0">
                <a:solidFill>
                  <a:prstClr val="white"/>
                </a:solidFill>
              </a:rPr>
              <a:t>. Stanowiliśmy dobre małżeństwo. Doczekaliśmy się gromadki dzieci.</a:t>
            </a:r>
            <a:endParaRPr lang="pl-PL" sz="3200" b="1" dirty="0">
              <a:solidFill>
                <a:prstClr val="white"/>
              </a:solidFill>
            </a:endParaRPr>
          </a:p>
        </p:txBody>
      </p:sp>
    </p:spTree>
    <p:extLst>
      <p:ext uri="{BB962C8B-B14F-4D97-AF65-F5344CB8AC3E}">
        <p14:creationId xmlns:p14="http://schemas.microsoft.com/office/powerpoint/2010/main" val="2686535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3573016"/>
            <a:ext cx="3754760" cy="2664296"/>
          </a:xfrm>
        </p:spPr>
        <p:txBody>
          <a:bodyPr>
            <a:normAutofit/>
          </a:bodyPr>
          <a:lstStyle/>
          <a:p>
            <a:r>
              <a:rPr lang="pl-PL" sz="2800" b="1" dirty="0" smtClean="0"/>
              <a:t>A to moja żona Stefania i ukochane dzieci. </a:t>
            </a:r>
            <a:endParaRPr lang="pl-PL" sz="2800" b="1" dirty="0"/>
          </a:p>
        </p:txBody>
      </p:sp>
      <p:pic>
        <p:nvPicPr>
          <p:cNvPr id="4" name="Symbol zastępczy zawartości 3"/>
          <p:cNvPicPr>
            <a:picLocks noGrp="1" noChangeAspect="1"/>
          </p:cNvPicPr>
          <p:nvPr>
            <p:ph sz="quarter" idx="13"/>
          </p:nvPr>
        </p:nvPicPr>
        <p:blipFill>
          <a:blip r:embed="rId3" cstate="print">
            <a:extLst>
              <a:ext uri="{28A0092B-C50C-407E-A947-70E740481C1C}">
                <a14:useLocalDpi xmlns:a14="http://schemas.microsoft.com/office/drawing/2010/main" val="0"/>
              </a:ext>
            </a:extLst>
          </a:blip>
          <a:stretch>
            <a:fillRect/>
          </a:stretch>
        </p:blipFill>
        <p:spPr>
          <a:xfrm>
            <a:off x="4427984" y="692696"/>
            <a:ext cx="3643268" cy="5753953"/>
          </a:xfrm>
        </p:spPr>
      </p:pic>
    </p:spTree>
    <p:extLst>
      <p:ext uri="{BB962C8B-B14F-4D97-AF65-F5344CB8AC3E}">
        <p14:creationId xmlns:p14="http://schemas.microsoft.com/office/powerpoint/2010/main" val="27906591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4400" y="620687"/>
            <a:ext cx="7315200" cy="1224137"/>
          </a:xfrm>
        </p:spPr>
        <p:txBody>
          <a:bodyPr>
            <a:normAutofit/>
          </a:bodyPr>
          <a:lstStyle/>
          <a:p>
            <a:pPr algn="ctr"/>
            <a:r>
              <a:rPr lang="pl-PL" sz="4800" b="1" dirty="0" smtClean="0"/>
              <a:t>Powrót do Mielca</a:t>
            </a:r>
            <a:endParaRPr lang="en-US" sz="4800" b="1" dirty="0"/>
          </a:p>
        </p:txBody>
      </p:sp>
      <p:sp>
        <p:nvSpPr>
          <p:cNvPr id="3" name="Symbol zastępczy zawartości 2"/>
          <p:cNvSpPr>
            <a:spLocks noGrp="1"/>
          </p:cNvSpPr>
          <p:nvPr>
            <p:ph idx="1"/>
          </p:nvPr>
        </p:nvSpPr>
        <p:spPr/>
        <p:txBody>
          <a:bodyPr>
            <a:normAutofit/>
          </a:bodyPr>
          <a:lstStyle/>
          <a:p>
            <a:pPr marL="45720" indent="0">
              <a:buNone/>
            </a:pPr>
            <a:r>
              <a:rPr lang="pl-PL" sz="3200" b="1" dirty="0" smtClean="0"/>
              <a:t>W roku 1922 powróciliśmy </a:t>
            </a:r>
            <a:r>
              <a:rPr lang="pl-PL" sz="3200" b="1" dirty="0" smtClean="0"/>
              <a:t>do rodzinnego miasta. Najpierw zadbałem o miejsce do mieszkania. Wybudowałem nasz dom przy ul. Kościuszki 38. Nazwałem go „Irena”.</a:t>
            </a:r>
            <a:endParaRPr lang="en-US" sz="3200" b="1" dirty="0"/>
          </a:p>
        </p:txBody>
      </p:sp>
    </p:spTree>
    <p:extLst>
      <p:ext uri="{BB962C8B-B14F-4D97-AF65-F5344CB8AC3E}">
        <p14:creationId xmlns:p14="http://schemas.microsoft.com/office/powerpoint/2010/main" val="24126004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914400" y="1196753"/>
            <a:ext cx="7315200" cy="5112608"/>
          </a:xfrm>
        </p:spPr>
        <p:txBody>
          <a:bodyPr>
            <a:normAutofit/>
          </a:bodyPr>
          <a:lstStyle/>
          <a:p>
            <a:pPr marL="45720" indent="0">
              <a:buNone/>
            </a:pPr>
            <a:r>
              <a:rPr lang="pl-PL" sz="3200" b="1" dirty="0" smtClean="0"/>
              <a:t>Później przystąpiłem do realizacji planów i marzeń, od których głowa aż mi huczała.</a:t>
            </a:r>
          </a:p>
          <a:p>
            <a:pPr marL="45720" indent="0">
              <a:buNone/>
            </a:pPr>
            <a:r>
              <a:rPr lang="pl-PL" sz="3200" b="1" dirty="0" smtClean="0"/>
              <a:t>W Ameryce poznałem, jakim dobrodziejstwem jest prąd elektryczny. Już w Polsce uzyskałem w tej materii stosowne uprawnienia mistrzowskie. Zostałem nawet członkiem Stowarzyszenia Elektryków Polskich. </a:t>
            </a:r>
            <a:endParaRPr lang="en-US" sz="3200" b="1" dirty="0"/>
          </a:p>
        </p:txBody>
      </p:sp>
    </p:spTree>
    <p:extLst>
      <p:ext uri="{BB962C8B-B14F-4D97-AF65-F5344CB8AC3E}">
        <p14:creationId xmlns:p14="http://schemas.microsoft.com/office/powerpoint/2010/main" val="18854635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4400" y="5301208"/>
            <a:ext cx="7041976" cy="1296144"/>
          </a:xfrm>
        </p:spPr>
        <p:txBody>
          <a:bodyPr>
            <a:noAutofit/>
          </a:bodyPr>
          <a:lstStyle/>
          <a:p>
            <a:pPr algn="ctr"/>
            <a:r>
              <a:rPr lang="pl-PL" sz="2800" b="1" dirty="0" smtClean="0"/>
              <a:t>I wybudowałem... elektrownię, tuż przy domu, zaopatrującą miasto w prąd elektryczny.</a:t>
            </a:r>
            <a:endParaRPr lang="pl-PL" sz="2800" b="1" dirty="0"/>
          </a:p>
        </p:txBody>
      </p:sp>
      <p:pic>
        <p:nvPicPr>
          <p:cNvPr id="4" name="Obraz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692696"/>
            <a:ext cx="6702948" cy="4393981"/>
          </a:xfrm>
          <a:prstGeom prst="rect">
            <a:avLst/>
          </a:prstGeom>
        </p:spPr>
      </p:pic>
    </p:spTree>
    <p:extLst>
      <p:ext uri="{BB962C8B-B14F-4D97-AF65-F5344CB8AC3E}">
        <p14:creationId xmlns:p14="http://schemas.microsoft.com/office/powerpoint/2010/main" val="23628023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914400" y="1196753"/>
            <a:ext cx="7315200" cy="5112608"/>
          </a:xfrm>
        </p:spPr>
        <p:txBody>
          <a:bodyPr>
            <a:normAutofit/>
          </a:bodyPr>
          <a:lstStyle/>
          <a:p>
            <a:pPr marL="45720" indent="0">
              <a:buNone/>
            </a:pPr>
            <a:r>
              <a:rPr lang="pl-PL" sz="3200" b="1" dirty="0" smtClean="0"/>
              <a:t>By obniżyć koszty transportu węgla na potrzeby elektrowni zorganizowałem jego dostawy galarami rzecznymi Wisłą </a:t>
            </a:r>
            <a:br>
              <a:rPr lang="pl-PL" sz="3200" b="1" dirty="0" smtClean="0"/>
            </a:br>
            <a:r>
              <a:rPr lang="pl-PL" sz="3200" b="1" dirty="0" smtClean="0"/>
              <a:t>i Wisłoką. Ze składowiska węgla nad brzegami Wisłoki prowadziła do elektrowni kolejka </a:t>
            </a:r>
            <a:r>
              <a:rPr lang="pl-PL" sz="3200" b="1" dirty="0" smtClean="0"/>
              <a:t>wąskotorowa. Całość funkcjonowała znakomicie.</a:t>
            </a:r>
            <a:endParaRPr lang="en-US" sz="3200" b="1" dirty="0"/>
          </a:p>
        </p:txBody>
      </p:sp>
    </p:spTree>
    <p:extLst>
      <p:ext uri="{BB962C8B-B14F-4D97-AF65-F5344CB8AC3E}">
        <p14:creationId xmlns:p14="http://schemas.microsoft.com/office/powerpoint/2010/main" val="4208480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4400" y="2204864"/>
            <a:ext cx="7315200" cy="2088232"/>
          </a:xfrm>
        </p:spPr>
        <p:txBody>
          <a:bodyPr>
            <a:normAutofit/>
          </a:bodyPr>
          <a:lstStyle/>
          <a:p>
            <a:pPr algn="ctr"/>
            <a:r>
              <a:rPr lang="pl-PL" sz="9600" b="1" dirty="0" smtClean="0"/>
              <a:t>Mielec</a:t>
            </a:r>
            <a:endParaRPr lang="pl-PL" sz="9600" b="1" dirty="0"/>
          </a:p>
        </p:txBody>
      </p:sp>
    </p:spTree>
    <p:extLst>
      <p:ext uri="{BB962C8B-B14F-4D97-AF65-F5344CB8AC3E}">
        <p14:creationId xmlns:p14="http://schemas.microsoft.com/office/powerpoint/2010/main" val="27423066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704088"/>
            <a:ext cx="8229600" cy="1140736"/>
          </a:xfrm>
        </p:spPr>
        <p:txBody>
          <a:bodyPr>
            <a:noAutofit/>
          </a:bodyPr>
          <a:lstStyle/>
          <a:p>
            <a:pPr algn="ctr"/>
            <a:r>
              <a:rPr lang="pl-PL" sz="2800" b="1" dirty="0" smtClean="0"/>
              <a:t>Maszyny wytwarzające prąd elektryczny </a:t>
            </a:r>
            <a:br>
              <a:rPr lang="pl-PL" sz="2800" b="1" dirty="0" smtClean="0"/>
            </a:br>
            <a:r>
              <a:rPr lang="pl-PL" sz="2800" b="1" dirty="0" smtClean="0"/>
              <a:t>były, jak na owe czasy, nowoczesne.</a:t>
            </a:r>
            <a:endParaRPr lang="pl-PL" sz="2800" b="1" dirty="0"/>
          </a:p>
        </p:txBody>
      </p:sp>
      <p:pic>
        <p:nvPicPr>
          <p:cNvPr id="4" name="Symbol zastępczy zawartości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35696" y="2204864"/>
            <a:ext cx="5783352" cy="4386596"/>
          </a:xfrm>
        </p:spPr>
      </p:pic>
    </p:spTree>
    <p:extLst>
      <p:ext uri="{BB962C8B-B14F-4D97-AF65-F5344CB8AC3E}">
        <p14:creationId xmlns:p14="http://schemas.microsoft.com/office/powerpoint/2010/main" val="8735587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67544" y="514352"/>
            <a:ext cx="3528392" cy="2266576"/>
          </a:xfrm>
        </p:spPr>
        <p:txBody>
          <a:bodyPr>
            <a:normAutofit/>
          </a:bodyPr>
          <a:lstStyle/>
          <a:p>
            <a:pPr algn="ctr"/>
            <a:r>
              <a:rPr lang="pl-PL" b="1" dirty="0" smtClean="0"/>
              <a:t>A pracownicy </a:t>
            </a:r>
            <a:r>
              <a:rPr lang="pl-PL" b="1" dirty="0" smtClean="0"/>
              <a:t>dbający o nie posiadali odpowiednie kwalifikacje.</a:t>
            </a:r>
            <a:endParaRPr lang="pl-PL" b="1" dirty="0"/>
          </a:p>
        </p:txBody>
      </p:sp>
      <p:sp>
        <p:nvSpPr>
          <p:cNvPr id="3" name="Symbol zastępczy tekstu 2"/>
          <p:cNvSpPr>
            <a:spLocks noGrp="1"/>
          </p:cNvSpPr>
          <p:nvPr>
            <p:ph type="body" sz="half" idx="2"/>
          </p:nvPr>
        </p:nvSpPr>
        <p:spPr>
          <a:xfrm>
            <a:off x="323528" y="3429000"/>
            <a:ext cx="3672408" cy="3024336"/>
          </a:xfrm>
        </p:spPr>
        <p:txBody>
          <a:bodyPr>
            <a:noAutofit/>
          </a:bodyPr>
          <a:lstStyle/>
          <a:p>
            <a:r>
              <a:rPr lang="pl-PL" sz="3200" b="1" dirty="0" smtClean="0"/>
              <a:t>Pierwszą żarówkę </a:t>
            </a:r>
            <a:r>
              <a:rPr lang="pl-PL" sz="3200" b="1" dirty="0" smtClean="0"/>
              <a:t>zaświeciliśmy </a:t>
            </a:r>
            <a:r>
              <a:rPr lang="pl-PL" sz="3200" b="1" dirty="0" smtClean="0"/>
              <a:t>14 I </a:t>
            </a:r>
            <a:r>
              <a:rPr lang="pl-PL" sz="3200" b="1" dirty="0" smtClean="0"/>
              <a:t>1924 </a:t>
            </a:r>
            <a:r>
              <a:rPr lang="pl-PL" sz="3200" b="1" dirty="0" smtClean="0"/>
              <a:t>r</a:t>
            </a:r>
            <a:r>
              <a:rPr lang="pl-PL" sz="3200" b="1" dirty="0" smtClean="0"/>
              <a:t>. </a:t>
            </a:r>
            <a:r>
              <a:rPr lang="pl-PL" sz="3200" b="1" dirty="0" smtClean="0"/>
              <a:t>w Szkole Męskiej przy </a:t>
            </a:r>
            <a:r>
              <a:rPr lang="pl-PL" sz="3200" b="1" dirty="0" smtClean="0"/>
              <a:t>ul. Kościuszki </a:t>
            </a:r>
            <a:br>
              <a:rPr lang="pl-PL" sz="3200" b="1" dirty="0" smtClean="0"/>
            </a:br>
            <a:r>
              <a:rPr lang="pl-PL" sz="3200" b="1" dirty="0" smtClean="0"/>
              <a:t>w Mielcu.</a:t>
            </a:r>
            <a:endParaRPr lang="pl-PL" sz="3200" b="1" dirty="0"/>
          </a:p>
        </p:txBody>
      </p:sp>
      <p:pic>
        <p:nvPicPr>
          <p:cNvPr id="5" name="Symbol zastępczy zawartości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355976" y="692696"/>
            <a:ext cx="3579877" cy="5524589"/>
          </a:xfrm>
        </p:spPr>
      </p:pic>
    </p:spTree>
    <p:extLst>
      <p:ext uri="{BB962C8B-B14F-4D97-AF65-F5344CB8AC3E}">
        <p14:creationId xmlns:p14="http://schemas.microsoft.com/office/powerpoint/2010/main" val="16884805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67544" y="1196753"/>
            <a:ext cx="8136904" cy="5112608"/>
          </a:xfrm>
        </p:spPr>
        <p:txBody>
          <a:bodyPr>
            <a:noAutofit/>
          </a:bodyPr>
          <a:lstStyle/>
          <a:p>
            <a:pPr marL="45720" indent="0">
              <a:buNone/>
            </a:pPr>
            <a:r>
              <a:rPr lang="pl-PL" sz="3200" b="1" dirty="0" smtClean="0"/>
              <a:t>Później wszystko potoczyło się gładko do przodu. 1 IX 1925 r. oświetliłem miejskie ulice. Następnie kościół, </a:t>
            </a:r>
            <a:r>
              <a:rPr lang="pl-PL" sz="3200" b="1" dirty="0" smtClean="0"/>
              <a:t>dalej mieleckie </a:t>
            </a:r>
            <a:r>
              <a:rPr lang="pl-PL" sz="3200" b="1" dirty="0" smtClean="0"/>
              <a:t>domy. W roku 1932 na ulicach świeciło już 88 punktów świetlnych. Elektrownia rozwijała się dobrze. </a:t>
            </a:r>
            <a:br>
              <a:rPr lang="pl-PL" sz="3200" b="1" dirty="0" smtClean="0"/>
            </a:br>
            <a:r>
              <a:rPr lang="pl-PL" sz="3200" b="1" dirty="0" smtClean="0"/>
              <a:t>W 1926 r. wytwarzała energię </a:t>
            </a:r>
            <a:br>
              <a:rPr lang="pl-PL" sz="3200" b="1" dirty="0" smtClean="0"/>
            </a:br>
            <a:r>
              <a:rPr lang="pl-PL" sz="3200" b="1" dirty="0" smtClean="0"/>
              <a:t>o mocy 30 tys. kWh </a:t>
            </a:r>
            <a:r>
              <a:rPr lang="pl-PL" sz="3200" b="1" dirty="0" smtClean="0"/>
              <a:t>i </a:t>
            </a:r>
            <a:r>
              <a:rPr lang="pl-PL" sz="3200" b="1" dirty="0" smtClean="0"/>
              <a:t>wartości 25 tys. zł. W połowie lat 30. XX w. moc wytwarzanej energii wzrosła do 98 tys. kWh.</a:t>
            </a:r>
            <a:endParaRPr lang="en-US" sz="3200" b="1" dirty="0"/>
          </a:p>
        </p:txBody>
      </p:sp>
    </p:spTree>
    <p:extLst>
      <p:ext uri="{BB962C8B-B14F-4D97-AF65-F5344CB8AC3E}">
        <p14:creationId xmlns:p14="http://schemas.microsoft.com/office/powerpoint/2010/main" val="27786361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67544" y="3356992"/>
            <a:ext cx="3960440" cy="2730946"/>
          </a:xfrm>
        </p:spPr>
        <p:txBody>
          <a:bodyPr>
            <a:noAutofit/>
          </a:bodyPr>
          <a:lstStyle/>
          <a:p>
            <a:r>
              <a:rPr lang="pl-PL" b="1" dirty="0" smtClean="0"/>
              <a:t>Każdy korzystający </a:t>
            </a:r>
            <a:br>
              <a:rPr lang="pl-PL" b="1" dirty="0" smtClean="0"/>
            </a:br>
            <a:r>
              <a:rPr lang="pl-PL" b="1" dirty="0" smtClean="0"/>
              <a:t>z </a:t>
            </a:r>
            <a:r>
              <a:rPr lang="pl-PL" b="1" dirty="0" smtClean="0"/>
              <a:t>wytwarzanego </a:t>
            </a:r>
            <a:br>
              <a:rPr lang="pl-PL" b="1" dirty="0" smtClean="0"/>
            </a:br>
            <a:r>
              <a:rPr lang="pl-PL" b="1" dirty="0" smtClean="0"/>
              <a:t>u mnie </a:t>
            </a:r>
            <a:r>
              <a:rPr lang="pl-PL" b="1" dirty="0" smtClean="0"/>
              <a:t>prądu elektrycznego otrzymywał </a:t>
            </a:r>
            <a:r>
              <a:rPr lang="pl-PL" b="1" dirty="0" smtClean="0"/>
              <a:t>za niego odpowiedni rachunek.</a:t>
            </a:r>
            <a:endParaRPr lang="pl-PL" b="1" dirty="0"/>
          </a:p>
        </p:txBody>
      </p:sp>
      <p:pic>
        <p:nvPicPr>
          <p:cNvPr id="4" name="Symbol zastępczy zawartości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0" y="836712"/>
            <a:ext cx="3552553" cy="5251227"/>
          </a:xfrm>
        </p:spPr>
      </p:pic>
    </p:spTree>
    <p:extLst>
      <p:ext uri="{BB962C8B-B14F-4D97-AF65-F5344CB8AC3E}">
        <p14:creationId xmlns:p14="http://schemas.microsoft.com/office/powerpoint/2010/main" val="2808082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914400" y="1196753"/>
            <a:ext cx="7315200" cy="5112608"/>
          </a:xfrm>
        </p:spPr>
        <p:txBody>
          <a:bodyPr>
            <a:noAutofit/>
          </a:bodyPr>
          <a:lstStyle/>
          <a:p>
            <a:pPr marL="45720" indent="0">
              <a:buNone/>
            </a:pPr>
            <a:r>
              <a:rPr lang="pl-PL" sz="3200" b="1" dirty="0" smtClean="0"/>
              <a:t>Elektrownia wytwarzała dużo pary wodnej. Postanowiłem spożytkować ją i uruchomić </a:t>
            </a:r>
            <a:r>
              <a:rPr lang="pl-PL" sz="3200" b="1" dirty="0" smtClean="0"/>
              <a:t>kolejne przedsięwzięcie</a:t>
            </a:r>
            <a:r>
              <a:rPr lang="pl-PL" sz="3200" b="1" dirty="0" smtClean="0"/>
              <a:t>. </a:t>
            </a:r>
            <a:br>
              <a:rPr lang="pl-PL" sz="3200" b="1" dirty="0" smtClean="0"/>
            </a:br>
            <a:r>
              <a:rPr lang="pl-PL" sz="3200" b="1" dirty="0" smtClean="0"/>
              <a:t>W 1927 r. wystarałem się o plany łaźni parowej, którą następnie wybudowałem i uruchomiłem. Okazała się ona przysłowiowym strzałem w dziesiątkę.</a:t>
            </a:r>
            <a:endParaRPr lang="en-US" sz="3200" b="1" dirty="0"/>
          </a:p>
        </p:txBody>
      </p:sp>
    </p:spTree>
    <p:extLst>
      <p:ext uri="{BB962C8B-B14F-4D97-AF65-F5344CB8AC3E}">
        <p14:creationId xmlns:p14="http://schemas.microsoft.com/office/powerpoint/2010/main" val="14767102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704088"/>
            <a:ext cx="8229600" cy="1284752"/>
          </a:xfrm>
        </p:spPr>
        <p:txBody>
          <a:bodyPr>
            <a:normAutofit/>
          </a:bodyPr>
          <a:lstStyle/>
          <a:p>
            <a:pPr algn="ctr"/>
            <a:r>
              <a:rPr lang="pl-PL" sz="2800" b="1" dirty="0" smtClean="0"/>
              <a:t>Prawda, że projekt mojej </a:t>
            </a:r>
            <a:br>
              <a:rPr lang="pl-PL" sz="2800" b="1" dirty="0" smtClean="0"/>
            </a:br>
            <a:r>
              <a:rPr lang="pl-PL" sz="2800" b="1" dirty="0" smtClean="0"/>
              <a:t>łaźni parowej wyglądał okazale?</a:t>
            </a:r>
            <a:endParaRPr lang="pl-PL" sz="2800" b="1" dirty="0"/>
          </a:p>
        </p:txBody>
      </p:sp>
      <p:pic>
        <p:nvPicPr>
          <p:cNvPr id="4" name="Symbol zastępczy zawartości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0554" y="2492896"/>
            <a:ext cx="8270635" cy="3411040"/>
          </a:xfrm>
        </p:spPr>
      </p:pic>
    </p:spTree>
    <p:extLst>
      <p:ext uri="{BB962C8B-B14F-4D97-AF65-F5344CB8AC3E}">
        <p14:creationId xmlns:p14="http://schemas.microsoft.com/office/powerpoint/2010/main" val="13123447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548680"/>
            <a:ext cx="8229600" cy="1872208"/>
          </a:xfrm>
        </p:spPr>
        <p:txBody>
          <a:bodyPr>
            <a:noAutofit/>
          </a:bodyPr>
          <a:lstStyle/>
          <a:p>
            <a:pPr algn="ctr"/>
            <a:r>
              <a:rPr lang="pl-PL" sz="2800" b="1" dirty="0" smtClean="0"/>
              <a:t>A i powstały budynek też prezentował się dobrze. Na początku lat 30. XX w. przerobiłem go jednak na stolarnię mechaniczną</a:t>
            </a:r>
            <a:r>
              <a:rPr lang="pl-PL" sz="2800" b="1" dirty="0" smtClean="0"/>
              <a:t>. W jej produktach widziałem przyszłość.</a:t>
            </a:r>
            <a:endParaRPr lang="pl-PL" sz="2800" b="1" dirty="0"/>
          </a:p>
        </p:txBody>
      </p:sp>
      <p:pic>
        <p:nvPicPr>
          <p:cNvPr id="4" name="Symbol zastępczy zawartości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19937" y="2780928"/>
            <a:ext cx="5104126" cy="3816558"/>
          </a:xfrm>
        </p:spPr>
      </p:pic>
    </p:spTree>
    <p:extLst>
      <p:ext uri="{BB962C8B-B14F-4D97-AF65-F5344CB8AC3E}">
        <p14:creationId xmlns:p14="http://schemas.microsoft.com/office/powerpoint/2010/main" val="5918112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611560" y="908720"/>
            <a:ext cx="7848872" cy="5760639"/>
          </a:xfrm>
        </p:spPr>
        <p:txBody>
          <a:bodyPr>
            <a:noAutofit/>
          </a:bodyPr>
          <a:lstStyle/>
          <a:p>
            <a:pPr marL="45720" indent="0">
              <a:buNone/>
            </a:pPr>
            <a:r>
              <a:rPr lang="pl-PL" sz="3200" b="1" dirty="0" smtClean="0"/>
              <a:t>Pomysłów miałem naprawdę wiele. Zbudowałem np. 10-osobową łódź ślizgową. </a:t>
            </a:r>
            <a:r>
              <a:rPr lang="pl-PL" sz="3200" b="1" dirty="0" smtClean="0"/>
              <a:t>W </a:t>
            </a:r>
            <a:r>
              <a:rPr lang="pl-PL" sz="3200" b="1" dirty="0" smtClean="0"/>
              <a:t>1926 r. </a:t>
            </a:r>
            <a:r>
              <a:rPr lang="pl-PL" sz="3200" b="1" dirty="0" smtClean="0"/>
              <a:t>na </a:t>
            </a:r>
            <a:r>
              <a:rPr lang="pl-PL" sz="3200" b="1" dirty="0" smtClean="0"/>
              <a:t>posesji sąsiada, inż. Marcina </a:t>
            </a:r>
            <a:r>
              <a:rPr lang="pl-PL" sz="3200" b="1" dirty="0" smtClean="0"/>
              <a:t>Sadowskiego, uruchomiłem kino. </a:t>
            </a:r>
            <a:r>
              <a:rPr lang="pl-PL" sz="3200" b="1" dirty="0" smtClean="0"/>
              <a:t>Otworzyłem </a:t>
            </a:r>
            <a:r>
              <a:rPr lang="pl-PL" sz="3200" b="1" dirty="0" smtClean="0"/>
              <a:t>ponadto zakład </a:t>
            </a:r>
            <a:r>
              <a:rPr lang="pl-PL" sz="3200" b="1" dirty="0" smtClean="0"/>
              <a:t>fryzjerski, a nawet miałem plan, wspólnie z inż. Janem </a:t>
            </a:r>
            <a:r>
              <a:rPr lang="pl-PL" sz="3200" b="1" dirty="0" err="1" smtClean="0"/>
              <a:t>Haładejem</a:t>
            </a:r>
            <a:r>
              <a:rPr lang="pl-PL" sz="3200" b="1" dirty="0" smtClean="0"/>
              <a:t>, eksploatacji żwiru i piasku z Wisłoki na odcinku Pilzno – Gawłuszowice. Jego realizację przeszkodziła moja śmierć.</a:t>
            </a:r>
            <a:endParaRPr lang="en-US" sz="3200" b="1" dirty="0"/>
          </a:p>
        </p:txBody>
      </p:sp>
    </p:spTree>
    <p:extLst>
      <p:ext uri="{BB962C8B-B14F-4D97-AF65-F5344CB8AC3E}">
        <p14:creationId xmlns:p14="http://schemas.microsoft.com/office/powerpoint/2010/main" val="41863203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4400" y="476673"/>
            <a:ext cx="7315200" cy="1584175"/>
          </a:xfrm>
        </p:spPr>
        <p:txBody>
          <a:bodyPr>
            <a:noAutofit/>
          </a:bodyPr>
          <a:lstStyle/>
          <a:p>
            <a:pPr algn="ctr"/>
            <a:r>
              <a:rPr lang="pl-PL" sz="2800" b="1" dirty="0" smtClean="0"/>
              <a:t>Prawda, że fajnie to </a:t>
            </a:r>
            <a:br>
              <a:rPr lang="pl-PL" sz="2800" b="1" dirty="0" smtClean="0"/>
            </a:br>
            <a:r>
              <a:rPr lang="pl-PL" sz="2800" b="1" dirty="0" smtClean="0"/>
              <a:t>wyglądało w planach?</a:t>
            </a:r>
            <a:endParaRPr lang="pl-PL" sz="2800" b="1" dirty="0"/>
          </a:p>
        </p:txBody>
      </p:sp>
      <p:pic>
        <p:nvPicPr>
          <p:cNvPr id="4" name="Symbol zastępczy zawartości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44453" y="2636912"/>
            <a:ext cx="7055094" cy="3827164"/>
          </a:xfrm>
        </p:spPr>
      </p:pic>
    </p:spTree>
    <p:extLst>
      <p:ext uri="{BB962C8B-B14F-4D97-AF65-F5344CB8AC3E}">
        <p14:creationId xmlns:p14="http://schemas.microsoft.com/office/powerpoint/2010/main" val="10404379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683568" y="1196753"/>
            <a:ext cx="7560840" cy="5112608"/>
          </a:xfrm>
        </p:spPr>
        <p:txBody>
          <a:bodyPr>
            <a:normAutofit/>
          </a:bodyPr>
          <a:lstStyle/>
          <a:p>
            <a:pPr marL="45720" indent="0">
              <a:buNone/>
            </a:pPr>
            <a:r>
              <a:rPr lang="pl-PL" sz="3200" b="1" dirty="0" smtClean="0"/>
              <a:t>Realizując się na polu biznesu, nigdy </a:t>
            </a:r>
            <a:r>
              <a:rPr lang="pl-PL" sz="3200" b="1" dirty="0" smtClean="0"/>
              <a:t>nie zapominałem </a:t>
            </a:r>
            <a:r>
              <a:rPr lang="pl-PL" sz="3200" b="1" dirty="0" smtClean="0"/>
              <a:t>o </a:t>
            </a:r>
            <a:r>
              <a:rPr lang="pl-PL" sz="3200" b="1" dirty="0" smtClean="0"/>
              <a:t>społeczności, </a:t>
            </a:r>
            <a:r>
              <a:rPr lang="pl-PL" sz="3200" b="1" dirty="0" smtClean="0"/>
              <a:t/>
            </a:r>
            <a:br>
              <a:rPr lang="pl-PL" sz="3200" b="1" dirty="0" smtClean="0"/>
            </a:br>
            <a:r>
              <a:rPr lang="pl-PL" sz="3200" b="1" dirty="0" smtClean="0"/>
              <a:t>w </a:t>
            </a:r>
            <a:r>
              <a:rPr lang="pl-PL" sz="3200" b="1" dirty="0" smtClean="0"/>
              <a:t>której </a:t>
            </a:r>
            <a:r>
              <a:rPr lang="pl-PL" sz="3200" b="1" dirty="0" smtClean="0"/>
              <a:t>wyrosłem i działałem. </a:t>
            </a:r>
            <a:r>
              <a:rPr lang="pl-PL" sz="3200" b="1" dirty="0" smtClean="0"/>
              <a:t>Należałem m.in. do Powiatowej Kasy Rękodzielniczej oraz Towarzystwa Mieszczańskiego „Ojczyzna”. Największy wkład włożyłem jednak </a:t>
            </a:r>
            <a:r>
              <a:rPr lang="pl-PL" sz="3200" b="1" dirty="0" smtClean="0"/>
              <a:t/>
            </a:r>
            <a:br>
              <a:rPr lang="pl-PL" sz="3200" b="1" dirty="0" smtClean="0"/>
            </a:br>
            <a:r>
              <a:rPr lang="pl-PL" sz="3200" b="1" dirty="0" smtClean="0"/>
              <a:t>w </a:t>
            </a:r>
            <a:r>
              <a:rPr lang="pl-PL" sz="3200" b="1" dirty="0" smtClean="0"/>
              <a:t>działalność Towarzystwa Gimnastycznego „Sokół”, będąc jego prezesem </a:t>
            </a:r>
            <a:r>
              <a:rPr lang="pl-PL" sz="3200" b="1" dirty="0" smtClean="0"/>
              <a:t>w </a:t>
            </a:r>
            <a:r>
              <a:rPr lang="pl-PL" sz="3200" b="1" dirty="0" smtClean="0"/>
              <a:t>latach 1924-1927. </a:t>
            </a:r>
            <a:endParaRPr lang="en-US" sz="3200" b="1" dirty="0"/>
          </a:p>
        </p:txBody>
      </p:sp>
    </p:spTree>
    <p:extLst>
      <p:ext uri="{BB962C8B-B14F-4D97-AF65-F5344CB8AC3E}">
        <p14:creationId xmlns:p14="http://schemas.microsoft.com/office/powerpoint/2010/main" val="24382778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704088"/>
            <a:ext cx="8229600" cy="924712"/>
          </a:xfrm>
        </p:spPr>
        <p:txBody>
          <a:bodyPr>
            <a:normAutofit/>
          </a:bodyPr>
          <a:lstStyle/>
          <a:p>
            <a:pPr algn="ctr"/>
            <a:r>
              <a:rPr lang="pl-PL" sz="4400" b="1" dirty="0" smtClean="0"/>
              <a:t>Patroni mieleckich ulic</a:t>
            </a:r>
            <a:endParaRPr lang="pl-PL" sz="4400" b="1" dirty="0"/>
          </a:p>
        </p:txBody>
      </p:sp>
      <p:sp>
        <p:nvSpPr>
          <p:cNvPr id="3" name="Symbol zastępczy zawartości 2"/>
          <p:cNvSpPr>
            <a:spLocks noGrp="1"/>
          </p:cNvSpPr>
          <p:nvPr>
            <p:ph sz="quarter" idx="13"/>
          </p:nvPr>
        </p:nvSpPr>
        <p:spPr>
          <a:xfrm>
            <a:off x="914400" y="2132856"/>
            <a:ext cx="7258000" cy="4203936"/>
          </a:xfrm>
        </p:spPr>
        <p:txBody>
          <a:bodyPr>
            <a:normAutofit lnSpcReduction="10000"/>
          </a:bodyPr>
          <a:lstStyle/>
          <a:p>
            <a:pPr marL="45720" indent="0">
              <a:buNone/>
            </a:pPr>
            <a:r>
              <a:rPr lang="pl-PL" sz="2800" b="1" dirty="0" smtClean="0"/>
              <a:t>Wiele ulic i uliczek mego rodzimego miasta ma za swoich patronów zacnych mielczan. Są wśród nich m.in. adwokaci, księża, nauczyciele, żołnierze, czy przedsiębiorcy.</a:t>
            </a:r>
          </a:p>
          <a:p>
            <a:pPr marL="45720" indent="0">
              <a:buNone/>
            </a:pPr>
            <a:r>
              <a:rPr lang="pl-PL" sz="2800" b="1" dirty="0" smtClean="0"/>
              <a:t>Nigdy </a:t>
            </a:r>
            <a:r>
              <a:rPr lang="pl-PL" sz="2800" b="1" dirty="0" smtClean="0"/>
              <a:t>jednak nie przypuszczałbym</a:t>
            </a:r>
            <a:r>
              <a:rPr lang="pl-PL" sz="2800" b="1" dirty="0"/>
              <a:t>, </a:t>
            </a:r>
            <a:r>
              <a:rPr lang="pl-PL" sz="2800" b="1" dirty="0" smtClean="0"/>
              <a:t>że </a:t>
            </a:r>
            <a:br>
              <a:rPr lang="pl-PL" sz="2800" b="1" dirty="0" smtClean="0"/>
            </a:br>
            <a:r>
              <a:rPr lang="pl-PL" sz="2800" b="1" dirty="0" smtClean="0"/>
              <a:t>i ja stanę się patronem jednej z nich, może nie największej, ale ważnej, </a:t>
            </a:r>
            <a:r>
              <a:rPr lang="pl-PL" sz="2800" b="1" dirty="0" smtClean="0"/>
              <a:t>wręcz niezbędnej do </a:t>
            </a:r>
            <a:r>
              <a:rPr lang="pl-PL" sz="2800" b="1" dirty="0" smtClean="0"/>
              <a:t>komunikacji dla grupki mielczan.</a:t>
            </a:r>
          </a:p>
          <a:p>
            <a:pPr marL="45720" indent="0">
              <a:buNone/>
            </a:pPr>
            <a:endParaRPr lang="pl-PL" b="1" dirty="0"/>
          </a:p>
        </p:txBody>
      </p:sp>
    </p:spTree>
    <p:extLst>
      <p:ext uri="{BB962C8B-B14F-4D97-AF65-F5344CB8AC3E}">
        <p14:creationId xmlns:p14="http://schemas.microsoft.com/office/powerpoint/2010/main" val="39038029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683568" y="3140968"/>
            <a:ext cx="3528392" cy="2896432"/>
          </a:xfrm>
        </p:spPr>
        <p:txBody>
          <a:bodyPr>
            <a:normAutofit/>
          </a:bodyPr>
          <a:lstStyle/>
          <a:p>
            <a:r>
              <a:rPr lang="pl-PL" b="1" dirty="0" smtClean="0"/>
              <a:t>Z dumą nosiłem mundur sokoli.</a:t>
            </a:r>
            <a:endParaRPr lang="pl-PL" b="1" dirty="0"/>
          </a:p>
        </p:txBody>
      </p:sp>
      <p:pic>
        <p:nvPicPr>
          <p:cNvPr id="4" name="Symbol zastępczy zawartości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89674" y="980728"/>
            <a:ext cx="3767268" cy="5056673"/>
          </a:xfrm>
        </p:spPr>
      </p:pic>
    </p:spTree>
    <p:extLst>
      <p:ext uri="{BB962C8B-B14F-4D97-AF65-F5344CB8AC3E}">
        <p14:creationId xmlns:p14="http://schemas.microsoft.com/office/powerpoint/2010/main" val="2263674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67544" y="836712"/>
            <a:ext cx="7920880" cy="5472649"/>
          </a:xfrm>
        </p:spPr>
        <p:txBody>
          <a:bodyPr>
            <a:noAutofit/>
          </a:bodyPr>
          <a:lstStyle/>
          <a:p>
            <a:pPr marL="45720" indent="0">
              <a:buNone/>
            </a:pPr>
            <a:r>
              <a:rPr lang="pl-PL" sz="3200" b="1" dirty="0" smtClean="0"/>
              <a:t>Od początku swojej działalności </a:t>
            </a:r>
            <a:r>
              <a:rPr lang="pl-PL" sz="3200" b="1" dirty="0" smtClean="0"/>
              <a:t/>
            </a:r>
            <a:br>
              <a:rPr lang="pl-PL" sz="3200" b="1" dirty="0" smtClean="0"/>
            </a:br>
            <a:r>
              <a:rPr lang="pl-PL" sz="3200" b="1" dirty="0" smtClean="0"/>
              <a:t>w </a:t>
            </a:r>
            <a:r>
              <a:rPr lang="pl-PL" sz="3200" b="1" dirty="0" smtClean="0"/>
              <a:t>Sokole byłem wielkim orędownikiem budowy nowej jego siedziby. Poświęciłem temu celowi mnóstwo własnych pieniędzy. Gdy Towarzystwo borykało się z problemami finansowymi, odkupiłem jego starą siedzibę – willę „Bagatelka”. Z </a:t>
            </a:r>
            <a:r>
              <a:rPr lang="pl-PL" sz="3200" b="1" dirty="0" smtClean="0"/>
              <a:t>dumą </a:t>
            </a:r>
            <a:r>
              <a:rPr lang="pl-PL" sz="3200" b="1" dirty="0" smtClean="0"/>
              <a:t>wziąłem udział 20 VI 1926 r. </a:t>
            </a:r>
            <a:br>
              <a:rPr lang="pl-PL" sz="3200" b="1" dirty="0" smtClean="0"/>
            </a:br>
            <a:r>
              <a:rPr lang="pl-PL" sz="3200" b="1" dirty="0" smtClean="0"/>
              <a:t>w uroczystości poświęcenia kamienia węgielnego pod budowę nowej </a:t>
            </a:r>
            <a:r>
              <a:rPr lang="pl-PL" sz="3200" b="1" dirty="0" err="1" smtClean="0"/>
              <a:t>sokolni</a:t>
            </a:r>
            <a:r>
              <a:rPr lang="pl-PL" sz="3200" b="1" dirty="0" smtClean="0"/>
              <a:t>.</a:t>
            </a:r>
            <a:endParaRPr lang="en-US" sz="3200" b="1" dirty="0"/>
          </a:p>
        </p:txBody>
      </p:sp>
    </p:spTree>
    <p:extLst>
      <p:ext uri="{BB962C8B-B14F-4D97-AF65-F5344CB8AC3E}">
        <p14:creationId xmlns:p14="http://schemas.microsoft.com/office/powerpoint/2010/main" val="39786565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914400" y="548681"/>
            <a:ext cx="7315200" cy="4320479"/>
          </a:xfrm>
        </p:spPr>
        <p:txBody>
          <a:bodyPr>
            <a:normAutofit lnSpcReduction="10000"/>
          </a:bodyPr>
          <a:lstStyle/>
          <a:p>
            <a:pPr marL="0" lvl="0" indent="0">
              <a:buClr>
                <a:srgbClr val="FF8600"/>
              </a:buClr>
              <a:buNone/>
            </a:pPr>
            <a:r>
              <a:rPr lang="pl-PL" sz="3200" b="1" dirty="0">
                <a:solidFill>
                  <a:prstClr val="white"/>
                </a:solidFill>
              </a:rPr>
              <a:t>Planów miałem jeszcze wiele, ale widocznie byłem potrzebny również wyżej. Wdało mi się jakieś zakażenie, pojechałem się leczyć do Krakowa, ale nie skończyło się to dla mnie dobrze. Zmarłem 22 VI 1935 r. w grodzie Kraka. Pochowany </a:t>
            </a:r>
            <a:r>
              <a:rPr lang="pl-PL" sz="3200" b="1" dirty="0" smtClean="0">
                <a:solidFill>
                  <a:prstClr val="white"/>
                </a:solidFill>
              </a:rPr>
              <a:t>zostałem na cmentarzu parafialnym w Mielcu.</a:t>
            </a:r>
            <a:endParaRPr lang="en-US" sz="3200" b="1" dirty="0">
              <a:solidFill>
                <a:prstClr val="white"/>
              </a:solidFill>
            </a:endParaRPr>
          </a:p>
        </p:txBody>
      </p:sp>
      <p:pic>
        <p:nvPicPr>
          <p:cNvPr id="4" name="Obraz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3671" y="5301208"/>
            <a:ext cx="7836657" cy="1224136"/>
          </a:xfrm>
          <a:prstGeom prst="rect">
            <a:avLst/>
          </a:prstGeom>
        </p:spPr>
      </p:pic>
    </p:spTree>
    <p:extLst>
      <p:ext uri="{BB962C8B-B14F-4D97-AF65-F5344CB8AC3E}">
        <p14:creationId xmlns:p14="http://schemas.microsoft.com/office/powerpoint/2010/main" val="3265550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704088"/>
            <a:ext cx="8229600" cy="1212744"/>
          </a:xfrm>
        </p:spPr>
        <p:txBody>
          <a:bodyPr>
            <a:normAutofit/>
          </a:bodyPr>
          <a:lstStyle/>
          <a:p>
            <a:pPr algn="ctr"/>
            <a:r>
              <a:rPr lang="pl-PL" sz="2800" b="1" dirty="0" smtClean="0"/>
              <a:t>Wdzięczni mielczanie upamiętnili </a:t>
            </a:r>
            <a:r>
              <a:rPr lang="pl-PL" sz="2800" b="1" dirty="0"/>
              <a:t>moją skromną osobę </a:t>
            </a:r>
            <a:r>
              <a:rPr lang="pl-PL" sz="2800" b="1" dirty="0" smtClean="0"/>
              <a:t>odpowiednią tablicą. </a:t>
            </a:r>
            <a:endParaRPr lang="en-US" sz="2800" b="1" dirty="0"/>
          </a:p>
        </p:txBody>
      </p:sp>
      <p:pic>
        <p:nvPicPr>
          <p:cNvPr id="5" name="Symbol zastępczy zawartości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59632" y="2204864"/>
            <a:ext cx="6746174" cy="4303682"/>
          </a:xfrm>
        </p:spPr>
      </p:pic>
    </p:spTree>
    <p:extLst>
      <p:ext uri="{BB962C8B-B14F-4D97-AF65-F5344CB8AC3E}">
        <p14:creationId xmlns:p14="http://schemas.microsoft.com/office/powerpoint/2010/main" val="41757201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611560" y="548680"/>
            <a:ext cx="7488832" cy="1080120"/>
          </a:xfrm>
        </p:spPr>
        <p:txBody>
          <a:bodyPr>
            <a:normAutofit/>
          </a:bodyPr>
          <a:lstStyle/>
          <a:p>
            <a:pPr algn="ctr"/>
            <a:r>
              <a:rPr lang="pl-PL" b="1" dirty="0" smtClean="0"/>
              <a:t>Jedna z uliczek </a:t>
            </a:r>
            <a:r>
              <a:rPr lang="pl-PL" b="1" dirty="0" smtClean="0"/>
              <a:t>miejskich, jak już </a:t>
            </a:r>
            <a:br>
              <a:rPr lang="pl-PL" b="1" dirty="0" smtClean="0"/>
            </a:br>
            <a:r>
              <a:rPr lang="pl-PL" b="1" dirty="0" smtClean="0"/>
              <a:t>wspomniałem, otrzymała </a:t>
            </a:r>
            <a:r>
              <a:rPr lang="pl-PL" b="1" dirty="0" smtClean="0"/>
              <a:t>nawet moje imię.</a:t>
            </a:r>
            <a:endParaRPr lang="pl-PL" b="1" dirty="0"/>
          </a:p>
        </p:txBody>
      </p:sp>
      <p:sp>
        <p:nvSpPr>
          <p:cNvPr id="4" name="Symbol zastępczy zawartości 3"/>
          <p:cNvSpPr>
            <a:spLocks noGrp="1"/>
          </p:cNvSpPr>
          <p:nvPr>
            <p:ph idx="1"/>
          </p:nvPr>
        </p:nvSpPr>
        <p:spPr>
          <a:xfrm>
            <a:off x="755576" y="2060848"/>
            <a:ext cx="7560840" cy="4392488"/>
          </a:xfrm>
        </p:spPr>
        <p:txBody>
          <a:bodyPr>
            <a:normAutofit lnSpcReduction="10000"/>
          </a:bodyPr>
          <a:lstStyle/>
          <a:p>
            <a:pPr marL="0" lvl="0" indent="0">
              <a:buClr>
                <a:srgbClr val="FF8600"/>
              </a:buClr>
              <a:buNone/>
            </a:pPr>
            <a:r>
              <a:rPr lang="pl-PL" sz="3200" b="1" dirty="0">
                <a:solidFill>
                  <a:prstClr val="white"/>
                </a:solidFill>
              </a:rPr>
              <a:t>Liczy ona 80 m długości i jest „ślepą” uliczką prywatną na osiedlu Jana Kilińskiego w Mielcu. Powstała pod </a:t>
            </a:r>
            <a:br>
              <a:rPr lang="pl-PL" sz="3200" b="1" dirty="0">
                <a:solidFill>
                  <a:prstClr val="white"/>
                </a:solidFill>
              </a:rPr>
            </a:br>
            <a:r>
              <a:rPr lang="pl-PL" sz="3200" b="1" dirty="0">
                <a:solidFill>
                  <a:prstClr val="white"/>
                </a:solidFill>
              </a:rPr>
              <a:t>k. lat 80. XX w., a </a:t>
            </a:r>
            <a:r>
              <a:rPr lang="pl-PL" sz="3200" b="1" dirty="0" smtClean="0">
                <a:solidFill>
                  <a:prstClr val="white"/>
                </a:solidFill>
              </a:rPr>
              <a:t>patrona, czyli mnie, </a:t>
            </a:r>
            <a:r>
              <a:rPr lang="pl-PL" sz="3200" b="1" dirty="0">
                <a:solidFill>
                  <a:prstClr val="white"/>
                </a:solidFill>
              </a:rPr>
              <a:t>otrzymała 19 XII 1990 r. Jest boczną ul. Sękowskiego i równoległą do ul. Żwirki i Wigury. Stanowi jedyną drogę komunikacyjną dla kilku posesji przy niej usytuowanych.</a:t>
            </a:r>
          </a:p>
          <a:p>
            <a:endParaRPr lang="en-US" dirty="0"/>
          </a:p>
        </p:txBody>
      </p:sp>
    </p:spTree>
    <p:extLst>
      <p:ext uri="{BB962C8B-B14F-4D97-AF65-F5344CB8AC3E}">
        <p14:creationId xmlns:p14="http://schemas.microsoft.com/office/powerpoint/2010/main" val="41076325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4400" y="620689"/>
            <a:ext cx="7315200" cy="1224135"/>
          </a:xfrm>
        </p:spPr>
        <p:txBody>
          <a:bodyPr>
            <a:normAutofit/>
          </a:bodyPr>
          <a:lstStyle/>
          <a:p>
            <a:pPr algn="ctr"/>
            <a:r>
              <a:rPr lang="pl-PL" sz="2800" b="1" dirty="0" smtClean="0"/>
              <a:t>Wykorzystane w moim życiorysie </a:t>
            </a:r>
            <a:br>
              <a:rPr lang="pl-PL" sz="2800" b="1" dirty="0" smtClean="0"/>
            </a:br>
            <a:r>
              <a:rPr lang="pl-PL" sz="2800" b="1" dirty="0" smtClean="0"/>
              <a:t>ilustracje zapożyczyłem ze zbiorów:</a:t>
            </a:r>
            <a:endParaRPr lang="en-US" sz="2800" b="1" dirty="0"/>
          </a:p>
        </p:txBody>
      </p:sp>
      <p:sp>
        <p:nvSpPr>
          <p:cNvPr id="3" name="Symbol zastępczy zawartości 2"/>
          <p:cNvSpPr>
            <a:spLocks noGrp="1"/>
          </p:cNvSpPr>
          <p:nvPr>
            <p:ph idx="1"/>
          </p:nvPr>
        </p:nvSpPr>
        <p:spPr>
          <a:xfrm>
            <a:off x="914400" y="2132857"/>
            <a:ext cx="7315200" cy="4176504"/>
          </a:xfrm>
        </p:spPr>
        <p:txBody>
          <a:bodyPr>
            <a:normAutofit/>
          </a:bodyPr>
          <a:lstStyle/>
          <a:p>
            <a:r>
              <a:rPr lang="pl-PL" sz="3200" b="1" dirty="0" smtClean="0"/>
              <a:t>Muzeum Historii Fotografii „</a:t>
            </a:r>
            <a:r>
              <a:rPr lang="pl-PL" sz="3200" b="1" dirty="0" err="1" smtClean="0"/>
              <a:t>Jadernówka</a:t>
            </a:r>
            <a:r>
              <a:rPr lang="pl-PL" sz="3200" b="1" dirty="0" smtClean="0"/>
              <a:t>” w Mielcu.</a:t>
            </a:r>
          </a:p>
          <a:p>
            <a:r>
              <a:rPr lang="pl-PL" sz="3200" b="1" dirty="0" smtClean="0"/>
              <a:t>Muzeum Historii Regionalnej „Pałacyk Oborskich” w Mielcu.</a:t>
            </a:r>
          </a:p>
          <a:p>
            <a:r>
              <a:rPr lang="pl-PL" sz="3200" b="1" dirty="0" smtClean="0"/>
              <a:t>Parafii Rzymskokatolickiej pw. św. Mateusza Apostoła i Ewangelisty </a:t>
            </a:r>
            <a:br>
              <a:rPr lang="pl-PL" sz="3200" b="1" dirty="0" smtClean="0"/>
            </a:br>
            <a:r>
              <a:rPr lang="pl-PL" sz="3200" b="1" dirty="0" smtClean="0"/>
              <a:t>w Mielcu.</a:t>
            </a:r>
            <a:endParaRPr lang="en-US" sz="3200" b="1" dirty="0"/>
          </a:p>
        </p:txBody>
      </p:sp>
    </p:spTree>
    <p:extLst>
      <p:ext uri="{BB962C8B-B14F-4D97-AF65-F5344CB8AC3E}">
        <p14:creationId xmlns:p14="http://schemas.microsoft.com/office/powerpoint/2010/main" val="27218372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1628800"/>
            <a:ext cx="8305800" cy="3528392"/>
          </a:xfrm>
        </p:spPr>
        <p:txBody>
          <a:bodyPr>
            <a:normAutofit fontScale="90000"/>
          </a:bodyPr>
          <a:lstStyle/>
          <a:p>
            <a:pPr algn="ctr"/>
            <a:r>
              <a:rPr lang="pl-PL" sz="6000" b="1" dirty="0" smtClean="0"/>
              <a:t>Dziękuję za </a:t>
            </a:r>
            <a:r>
              <a:rPr lang="pl-PL" sz="6000" b="1" dirty="0" smtClean="0"/>
              <a:t>to, że przeczytaliście to, co </a:t>
            </a:r>
            <a:r>
              <a:rPr lang="pl-PL" sz="6000" b="1" dirty="0"/>
              <a:t>chciałem Wam </a:t>
            </a:r>
            <a:r>
              <a:rPr lang="pl-PL" sz="6000" b="1" dirty="0" smtClean="0"/>
              <a:t>przekazać o </a:t>
            </a:r>
            <a:r>
              <a:rPr lang="pl-PL" sz="6000" b="1" dirty="0" smtClean="0"/>
              <a:t>sobie.</a:t>
            </a:r>
            <a:endParaRPr lang="en-US" sz="6000" b="1" dirty="0"/>
          </a:p>
        </p:txBody>
      </p:sp>
    </p:spTree>
    <p:extLst>
      <p:ext uri="{BB962C8B-B14F-4D97-AF65-F5344CB8AC3E}">
        <p14:creationId xmlns:p14="http://schemas.microsoft.com/office/powerpoint/2010/main" val="36502109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1988840"/>
            <a:ext cx="8305800" cy="1944216"/>
          </a:xfrm>
        </p:spPr>
        <p:txBody>
          <a:bodyPr>
            <a:normAutofit/>
          </a:bodyPr>
          <a:lstStyle/>
          <a:p>
            <a:pPr algn="ctr"/>
            <a:r>
              <a:rPr lang="pl-PL" sz="5400" b="1" dirty="0" smtClean="0"/>
              <a:t>Zygmunt Rymanowski </a:t>
            </a:r>
            <a:br>
              <a:rPr lang="pl-PL" sz="5400" b="1" dirty="0" smtClean="0"/>
            </a:br>
            <a:r>
              <a:rPr lang="pl-PL" sz="5400" b="1" dirty="0" smtClean="0"/>
              <a:t>(1877-1935)</a:t>
            </a:r>
            <a:endParaRPr lang="en-US" sz="5400" b="1" dirty="0"/>
          </a:p>
        </p:txBody>
      </p:sp>
    </p:spTree>
    <p:extLst>
      <p:ext uri="{BB962C8B-B14F-4D97-AF65-F5344CB8AC3E}">
        <p14:creationId xmlns:p14="http://schemas.microsoft.com/office/powerpoint/2010/main" val="363452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4400" y="548681"/>
            <a:ext cx="7315200" cy="1728191"/>
          </a:xfrm>
        </p:spPr>
        <p:txBody>
          <a:bodyPr>
            <a:normAutofit/>
          </a:bodyPr>
          <a:lstStyle/>
          <a:p>
            <a:pPr algn="ctr"/>
            <a:r>
              <a:rPr lang="pl-PL" sz="4800" b="1" dirty="0">
                <a:solidFill>
                  <a:srgbClr val="FF8600"/>
                </a:solidFill>
              </a:rPr>
              <a:t>Młodość</a:t>
            </a:r>
            <a:endParaRPr lang="pl-PL" sz="4800" dirty="0"/>
          </a:p>
        </p:txBody>
      </p:sp>
      <p:sp>
        <p:nvSpPr>
          <p:cNvPr id="3" name="Symbol zastępczy zawartości 2"/>
          <p:cNvSpPr>
            <a:spLocks noGrp="1"/>
          </p:cNvSpPr>
          <p:nvPr>
            <p:ph sz="quarter" idx="13"/>
          </p:nvPr>
        </p:nvSpPr>
        <p:spPr>
          <a:xfrm>
            <a:off x="914400" y="3140968"/>
            <a:ext cx="7258000" cy="2952328"/>
          </a:xfrm>
        </p:spPr>
        <p:txBody>
          <a:bodyPr>
            <a:noAutofit/>
          </a:bodyPr>
          <a:lstStyle/>
          <a:p>
            <a:pPr marL="45720" lvl="0" indent="0" algn="ctr">
              <a:buClr>
                <a:srgbClr val="FF8600"/>
              </a:buClr>
              <a:buNone/>
            </a:pPr>
            <a:r>
              <a:rPr lang="pl-PL" sz="3200" b="1" dirty="0" smtClean="0">
                <a:solidFill>
                  <a:prstClr val="white"/>
                </a:solidFill>
              </a:rPr>
              <a:t>Urodziłem </a:t>
            </a:r>
            <a:r>
              <a:rPr lang="pl-PL" sz="3200" b="1" dirty="0">
                <a:solidFill>
                  <a:prstClr val="white"/>
                </a:solidFill>
              </a:rPr>
              <a:t>się </a:t>
            </a:r>
            <a:r>
              <a:rPr lang="pl-PL" sz="3200" b="1" dirty="0" smtClean="0">
                <a:solidFill>
                  <a:prstClr val="white"/>
                </a:solidFill>
              </a:rPr>
              <a:t>29 </a:t>
            </a:r>
            <a:r>
              <a:rPr lang="pl-PL" sz="3200" b="1" dirty="0">
                <a:solidFill>
                  <a:prstClr val="white"/>
                </a:solidFill>
              </a:rPr>
              <a:t>IV 1877 r</a:t>
            </a:r>
            <a:r>
              <a:rPr lang="pl-PL" sz="3200" b="1" dirty="0" smtClean="0">
                <a:solidFill>
                  <a:prstClr val="white"/>
                </a:solidFill>
              </a:rPr>
              <a:t>. w Mielcu. </a:t>
            </a:r>
            <a:r>
              <a:rPr lang="pl-PL" sz="3200" b="1" dirty="0" smtClean="0">
                <a:solidFill>
                  <a:prstClr val="white"/>
                </a:solidFill>
              </a:rPr>
              <a:t/>
            </a:r>
            <a:br>
              <a:rPr lang="pl-PL" sz="3200" b="1" dirty="0" smtClean="0">
                <a:solidFill>
                  <a:prstClr val="white"/>
                </a:solidFill>
              </a:rPr>
            </a:br>
            <a:r>
              <a:rPr lang="pl-PL" sz="3200" b="1" dirty="0" smtClean="0">
                <a:solidFill>
                  <a:prstClr val="white"/>
                </a:solidFill>
              </a:rPr>
              <a:t>Moim ojcem był Tomasz, mieszczanin </a:t>
            </a:r>
            <a:r>
              <a:rPr lang="pl-PL" sz="3200" b="1" dirty="0" smtClean="0">
                <a:solidFill>
                  <a:prstClr val="white"/>
                </a:solidFill>
              </a:rPr>
              <a:t>mielecki, </a:t>
            </a:r>
            <a:br>
              <a:rPr lang="pl-PL" sz="3200" b="1" dirty="0" smtClean="0">
                <a:solidFill>
                  <a:prstClr val="white"/>
                </a:solidFill>
              </a:rPr>
            </a:br>
            <a:r>
              <a:rPr lang="pl-PL" sz="3200" b="1" dirty="0" smtClean="0">
                <a:solidFill>
                  <a:prstClr val="white"/>
                </a:solidFill>
              </a:rPr>
              <a:t>a matką </a:t>
            </a:r>
            <a:r>
              <a:rPr lang="pl-PL" sz="3200" b="1" dirty="0" smtClean="0">
                <a:solidFill>
                  <a:prstClr val="white"/>
                </a:solidFill>
              </a:rPr>
              <a:t>Karolina, za panny Wydro.</a:t>
            </a:r>
            <a:endParaRPr lang="pl-PL" sz="3200" b="1" dirty="0">
              <a:solidFill>
                <a:prstClr val="white"/>
              </a:solidFill>
            </a:endParaRPr>
          </a:p>
        </p:txBody>
      </p:sp>
    </p:spTree>
    <p:extLst>
      <p:ext uri="{BB962C8B-B14F-4D97-AF65-F5344CB8AC3E}">
        <p14:creationId xmlns:p14="http://schemas.microsoft.com/office/powerpoint/2010/main" val="28564688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sz="quarter" idx="13"/>
          </p:nvPr>
        </p:nvSpPr>
        <p:spPr>
          <a:xfrm>
            <a:off x="899591" y="836711"/>
            <a:ext cx="7200801" cy="2088233"/>
          </a:xfrm>
        </p:spPr>
        <p:txBody>
          <a:bodyPr>
            <a:normAutofit/>
          </a:bodyPr>
          <a:lstStyle/>
          <a:p>
            <a:pPr marL="45720" indent="0" algn="ctr">
              <a:buNone/>
            </a:pPr>
            <a:r>
              <a:rPr lang="pl-PL" sz="3200" b="1" dirty="0" smtClean="0"/>
              <a:t>Na chrzcie, 6 V 1877 r., otrzymałem </a:t>
            </a:r>
            <a:r>
              <a:rPr lang="pl-PL" sz="3200" b="1" dirty="0" smtClean="0"/>
              <a:t>imiona Zygmunt Franciszek</a:t>
            </a:r>
            <a:r>
              <a:rPr lang="pl-PL" sz="3200" b="1" dirty="0" smtClean="0"/>
              <a:t>. </a:t>
            </a:r>
            <a:br>
              <a:rPr lang="pl-PL" sz="3200" b="1" dirty="0" smtClean="0"/>
            </a:br>
            <a:r>
              <a:rPr lang="pl-PL" sz="3200" b="1" dirty="0" smtClean="0"/>
              <a:t>Tego drugiego nie używałem. </a:t>
            </a:r>
            <a:endParaRPr lang="en-US" sz="3200" b="1" dirty="0"/>
          </a:p>
        </p:txBody>
      </p:sp>
      <p:pic>
        <p:nvPicPr>
          <p:cNvPr id="5" name="Picture 2" descr="C:\Users\KHaptaś\Desktop\księga chrztów 104.jpg"/>
          <p:cNvPicPr>
            <a:picLocks noGrp="1" noChangeAspect="1" noChangeArrowheads="1"/>
          </p:cNvPicPr>
          <p:nvPr>
            <p:ph sz="quarter" idx="14"/>
          </p:nvPr>
        </p:nvPicPr>
        <p:blipFill>
          <a:blip r:embed="rId2" cstate="print">
            <a:extLst>
              <a:ext uri="{28A0092B-C50C-407E-A947-70E740481C1C}">
                <a14:useLocalDpi xmlns:a14="http://schemas.microsoft.com/office/drawing/2010/main" val="0"/>
              </a:ext>
            </a:extLst>
          </a:blip>
          <a:srcRect/>
          <a:stretch>
            <a:fillRect/>
          </a:stretch>
        </p:blipFill>
        <p:spPr bwMode="auto">
          <a:xfrm>
            <a:off x="568355" y="3068960"/>
            <a:ext cx="7863272"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9465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39552" y="5157192"/>
            <a:ext cx="7992888" cy="1440160"/>
          </a:xfrm>
        </p:spPr>
        <p:txBody>
          <a:bodyPr>
            <a:noAutofit/>
          </a:bodyPr>
          <a:lstStyle/>
          <a:p>
            <a:pPr algn="ctr"/>
            <a:r>
              <a:rPr lang="pl-PL" b="1" dirty="0" smtClean="0"/>
              <a:t>W tym </a:t>
            </a:r>
            <a:r>
              <a:rPr lang="pl-PL" b="1" dirty="0" smtClean="0"/>
              <a:t>kościele – pw</a:t>
            </a:r>
            <a:r>
              <a:rPr lang="pl-PL" b="1" dirty="0" smtClean="0"/>
              <a:t>. św. Mateusza Apostoła </a:t>
            </a:r>
            <a:r>
              <a:rPr lang="pl-PL" b="1" dirty="0" smtClean="0"/>
              <a:t/>
            </a:r>
            <a:br>
              <a:rPr lang="pl-PL" b="1" dirty="0" smtClean="0"/>
            </a:br>
            <a:r>
              <a:rPr lang="pl-PL" b="1" dirty="0" smtClean="0"/>
              <a:t>i </a:t>
            </a:r>
            <a:r>
              <a:rPr lang="pl-PL" b="1" dirty="0" smtClean="0"/>
              <a:t>Ewangelisty w Mielcu </a:t>
            </a:r>
            <a:r>
              <a:rPr lang="pl-PL" b="1" dirty="0" smtClean="0"/>
              <a:t>– zostałem</a:t>
            </a:r>
            <a:r>
              <a:rPr lang="pl-PL" b="1" dirty="0" smtClean="0"/>
              <a:t/>
            </a:r>
            <a:br>
              <a:rPr lang="pl-PL" b="1" dirty="0" smtClean="0"/>
            </a:br>
            <a:r>
              <a:rPr lang="pl-PL" b="1" dirty="0" smtClean="0"/>
              <a:t>ochrzczony przez ks. Andrzeja Niemca</a:t>
            </a:r>
            <a:endParaRPr lang="pl-PL" b="1" dirty="0"/>
          </a:p>
        </p:txBody>
      </p:sp>
      <p:pic>
        <p:nvPicPr>
          <p:cNvPr id="19458" name="Picture 2" descr="C:\Users\KHaptaś\Desktop\Sprawy muzealne\Wystawy, prelekcje, inne działania\Miejsca\Kościół św. Mateusza (1).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548680"/>
            <a:ext cx="6563072" cy="4359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5786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914400" y="1196753"/>
            <a:ext cx="7315200" cy="4824536"/>
          </a:xfrm>
        </p:spPr>
        <p:txBody>
          <a:bodyPr>
            <a:normAutofit/>
          </a:bodyPr>
          <a:lstStyle/>
          <a:p>
            <a:pPr marL="45720" indent="0">
              <a:buNone/>
            </a:pPr>
            <a:r>
              <a:rPr lang="pl-PL" sz="3200" b="1" dirty="0" smtClean="0"/>
              <a:t>Szkołę powszechną ukończyłem </a:t>
            </a:r>
            <a:br>
              <a:rPr lang="pl-PL" sz="3200" b="1" dirty="0" smtClean="0"/>
            </a:br>
            <a:r>
              <a:rPr lang="pl-PL" sz="3200" b="1" dirty="0" smtClean="0"/>
              <a:t>w Mielcu. Tutaj też uzyskałem uprawnienia czeladnicze. Zostałem kowalem-ślusarzem. Pracę znalazłem z dala od miejscowości rodzinnej, w Sosnowcu. Pracowałem w Zakładach Budowy Maszyn </a:t>
            </a:r>
            <a:br>
              <a:rPr lang="pl-PL" sz="3200" b="1" dirty="0" smtClean="0"/>
            </a:br>
            <a:r>
              <a:rPr lang="pl-PL" sz="3200" b="1" dirty="0" smtClean="0"/>
              <a:t>i Kotłów. </a:t>
            </a:r>
            <a:endParaRPr lang="pl-PL" sz="3200" b="1" dirty="0"/>
          </a:p>
        </p:txBody>
      </p:sp>
    </p:spTree>
    <p:extLst>
      <p:ext uri="{BB962C8B-B14F-4D97-AF65-F5344CB8AC3E}">
        <p14:creationId xmlns:p14="http://schemas.microsoft.com/office/powerpoint/2010/main" val="143328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95536" y="3933056"/>
            <a:ext cx="3672408" cy="2226890"/>
          </a:xfrm>
        </p:spPr>
        <p:txBody>
          <a:bodyPr>
            <a:normAutofit/>
          </a:bodyPr>
          <a:lstStyle/>
          <a:p>
            <a:r>
              <a:rPr lang="pl-PL" b="1" dirty="0" smtClean="0"/>
              <a:t>Tak wyglądałem </a:t>
            </a:r>
            <a:br>
              <a:rPr lang="pl-PL" b="1" dirty="0" smtClean="0"/>
            </a:br>
            <a:r>
              <a:rPr lang="pl-PL" b="1" dirty="0" smtClean="0"/>
              <a:t>w młodym wieku. Dopiero wkraczałem </a:t>
            </a:r>
            <a:br>
              <a:rPr lang="pl-PL" b="1" dirty="0" smtClean="0"/>
            </a:br>
            <a:r>
              <a:rPr lang="pl-PL" b="1" dirty="0" smtClean="0"/>
              <a:t>w dorosłość.</a:t>
            </a:r>
            <a:endParaRPr lang="pl-PL" b="1" dirty="0"/>
          </a:p>
        </p:txBody>
      </p:sp>
      <p:pic>
        <p:nvPicPr>
          <p:cNvPr id="6" name="Symbol zastępczy zawartości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283968" y="620688"/>
            <a:ext cx="3829671" cy="5539259"/>
          </a:xfrm>
        </p:spPr>
      </p:pic>
    </p:spTree>
    <p:extLst>
      <p:ext uri="{BB962C8B-B14F-4D97-AF65-F5344CB8AC3E}">
        <p14:creationId xmlns:p14="http://schemas.microsoft.com/office/powerpoint/2010/main" val="300385534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ktywa">
  <a:themeElements>
    <a:clrScheme name="Perspektywa">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ffice — klasyczny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ktywa">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Perspective</Template>
  <TotalTime>1575</TotalTime>
  <Words>761</Words>
  <Application>Microsoft Office PowerPoint</Application>
  <PresentationFormat>Pokaz na ekranie (4:3)</PresentationFormat>
  <Paragraphs>59</Paragraphs>
  <Slides>36</Slides>
  <Notes>6</Notes>
  <HiddenSlides>0</HiddenSlides>
  <MMClips>0</MMClips>
  <ScaleCrop>false</ScaleCrop>
  <HeadingPairs>
    <vt:vector size="6" baseType="variant">
      <vt:variant>
        <vt:lpstr>Używane czcionki</vt:lpstr>
      </vt:variant>
      <vt:variant>
        <vt:i4>3</vt:i4>
      </vt:variant>
      <vt:variant>
        <vt:lpstr>Motyw</vt:lpstr>
      </vt:variant>
      <vt:variant>
        <vt:i4>1</vt:i4>
      </vt:variant>
      <vt:variant>
        <vt:lpstr>Tytuły slajdów</vt:lpstr>
      </vt:variant>
      <vt:variant>
        <vt:i4>36</vt:i4>
      </vt:variant>
    </vt:vector>
  </HeadingPairs>
  <TitlesOfParts>
    <vt:vector size="40" baseType="lpstr">
      <vt:lpstr>Arial</vt:lpstr>
      <vt:lpstr>Calibri</vt:lpstr>
      <vt:lpstr>Wingdings</vt:lpstr>
      <vt:lpstr>Perspektywa</vt:lpstr>
      <vt:lpstr>Uliczne portrety –  czyli o tych, którzy tworzyli historię twojego miasta</vt:lpstr>
      <vt:lpstr>Mielec</vt:lpstr>
      <vt:lpstr>Patroni mieleckich ulic</vt:lpstr>
      <vt:lpstr>Zygmunt Rymanowski  (1877-1935)</vt:lpstr>
      <vt:lpstr>Młodość</vt:lpstr>
      <vt:lpstr>Prezentacja programu PowerPoint</vt:lpstr>
      <vt:lpstr>W tym kościele – pw. św. Mateusza Apostoła  i Ewangelisty w Mielcu – zostałem ochrzczony przez ks. Andrzeja Niemca</vt:lpstr>
      <vt:lpstr>Prezentacja programu PowerPoint</vt:lpstr>
      <vt:lpstr>Tak wyglądałem  w młodym wieku. Dopiero wkraczałem  w dorosłość.</vt:lpstr>
      <vt:lpstr>Prezentacja programu PowerPoint</vt:lpstr>
      <vt:lpstr>Wiek dojrzały</vt:lpstr>
      <vt:lpstr>Prezentacja programu PowerPoint</vt:lpstr>
      <vt:lpstr>Prezentacja programu PowerPoint</vt:lpstr>
      <vt:lpstr>Prezentacja programu PowerPoint</vt:lpstr>
      <vt:lpstr>A to moja żona Stefania i ukochane dzieci. </vt:lpstr>
      <vt:lpstr>Powrót do Mielca</vt:lpstr>
      <vt:lpstr>Prezentacja programu PowerPoint</vt:lpstr>
      <vt:lpstr>I wybudowałem... elektrownię, tuż przy domu, zaopatrującą miasto w prąd elektryczny.</vt:lpstr>
      <vt:lpstr>Prezentacja programu PowerPoint</vt:lpstr>
      <vt:lpstr>Maszyny wytwarzające prąd elektryczny  były, jak na owe czasy, nowoczesne.</vt:lpstr>
      <vt:lpstr>A pracownicy dbający o nie posiadali odpowiednie kwalifikacje.</vt:lpstr>
      <vt:lpstr>Prezentacja programu PowerPoint</vt:lpstr>
      <vt:lpstr>Każdy korzystający  z wytwarzanego  u mnie prądu elektrycznego otrzymywał za niego odpowiedni rachunek.</vt:lpstr>
      <vt:lpstr>Prezentacja programu PowerPoint</vt:lpstr>
      <vt:lpstr>Prawda, że projekt mojej  łaźni parowej wyglądał okazale?</vt:lpstr>
      <vt:lpstr>A i powstały budynek też prezentował się dobrze. Na początku lat 30. XX w. przerobiłem go jednak na stolarnię mechaniczną. W jej produktach widziałem przyszłość.</vt:lpstr>
      <vt:lpstr>Prezentacja programu PowerPoint</vt:lpstr>
      <vt:lpstr>Prawda, że fajnie to  wyglądało w planach?</vt:lpstr>
      <vt:lpstr>Prezentacja programu PowerPoint</vt:lpstr>
      <vt:lpstr>Z dumą nosiłem mundur sokoli.</vt:lpstr>
      <vt:lpstr>Prezentacja programu PowerPoint</vt:lpstr>
      <vt:lpstr>Prezentacja programu PowerPoint</vt:lpstr>
      <vt:lpstr>Wdzięczni mielczanie upamiętnili moją skromną osobę odpowiednią tablicą. </vt:lpstr>
      <vt:lpstr>Jedna z uliczek miejskich, jak już  wspomniałem, otrzymała nawet moje imię.</vt:lpstr>
      <vt:lpstr>Wykorzystane w moim życiorysie  ilustracje zapożyczyłem ze zbiorów:</vt:lpstr>
      <vt:lpstr>Dziękuję za to, że przeczytaliście to, co chciałem Wam przekazać o sobie.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 jakich językach  mówili mielczanie</dc:title>
  <dc:creator>KHaptaś</dc:creator>
  <cp:lastModifiedBy>Krzysiek</cp:lastModifiedBy>
  <cp:revision>84</cp:revision>
  <dcterms:created xsi:type="dcterms:W3CDTF">2022-09-08T10:55:59Z</dcterms:created>
  <dcterms:modified xsi:type="dcterms:W3CDTF">2022-10-02T21:30:53Z</dcterms:modified>
</cp:coreProperties>
</file>